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DM Sans" charset="1" panose="00000000000000000000"/>
      <p:regular r:id="rId21"/>
    </p:embeddedFont>
    <p:embeddedFont>
      <p:font typeface="Lustria" charset="1" panose="02000603060000020004"/>
      <p:regular r:id="rId22"/>
    </p:embeddedFont>
    <p:embeddedFont>
      <p:font typeface="Inria Serif" charset="1" panose="00000000000000000000"/>
      <p:regular r:id="rId23"/>
    </p:embeddedFont>
    <p:embeddedFont>
      <p:font typeface="Montserrat" charset="1" panose="00000500000000000000"/>
      <p:regular r:id="rId24"/>
    </p:embeddedFont>
    <p:embeddedFont>
      <p:font typeface="Poppins"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1023783"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504526" y="5936240"/>
            <a:ext cx="5278947" cy="1440329"/>
            <a:chOff x="0" y="0"/>
            <a:chExt cx="1390340" cy="379346"/>
          </a:xfrm>
        </p:grpSpPr>
        <p:sp>
          <p:nvSpPr>
            <p:cNvPr name="Freeform 6" id="6"/>
            <p:cNvSpPr/>
            <p:nvPr/>
          </p:nvSpPr>
          <p:spPr>
            <a:xfrm flipH="false" flipV="false" rot="0">
              <a:off x="0" y="0"/>
              <a:ext cx="1390340" cy="379346"/>
            </a:xfrm>
            <a:custGeom>
              <a:avLst/>
              <a:gdLst/>
              <a:ahLst/>
              <a:cxnLst/>
              <a:rect r="r" b="b" t="t" l="l"/>
              <a:pathLst>
                <a:path h="379346" w="1390340">
                  <a:moveTo>
                    <a:pt x="0" y="0"/>
                  </a:moveTo>
                  <a:lnTo>
                    <a:pt x="1390340" y="0"/>
                  </a:lnTo>
                  <a:lnTo>
                    <a:pt x="1390340" y="379346"/>
                  </a:lnTo>
                  <a:lnTo>
                    <a:pt x="0" y="379346"/>
                  </a:lnTo>
                  <a:close/>
                </a:path>
              </a:pathLst>
            </a:custGeom>
            <a:solidFill>
              <a:srgbClr val="000000">
                <a:alpha val="0"/>
              </a:srgbClr>
            </a:solidFill>
            <a:ln w="19050" cap="sq">
              <a:solidFill>
                <a:srgbClr val="000000"/>
              </a:solidFill>
              <a:prstDash val="solid"/>
              <a:miter/>
            </a:ln>
          </p:spPr>
        </p:sp>
        <p:sp>
          <p:nvSpPr>
            <p:cNvPr name="TextBox 7" id="7"/>
            <p:cNvSpPr txBox="true"/>
            <p:nvPr/>
          </p:nvSpPr>
          <p:spPr>
            <a:xfrm>
              <a:off x="0" y="-38100"/>
              <a:ext cx="1390340" cy="417446"/>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1028700" y="2102998"/>
            <a:ext cx="16225683"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6176402" y="6119199"/>
            <a:ext cx="5935196" cy="969636"/>
          </a:xfrm>
          <a:prstGeom prst="rect">
            <a:avLst/>
          </a:prstGeom>
        </p:spPr>
        <p:txBody>
          <a:bodyPr anchor="t" rtlCol="false" tIns="0" lIns="0" bIns="0" rIns="0">
            <a:spAutoFit/>
          </a:bodyPr>
          <a:lstStyle/>
          <a:p>
            <a:pPr algn="ctr">
              <a:lnSpc>
                <a:spcPts val="7980"/>
              </a:lnSpc>
              <a:spcBef>
                <a:spcPct val="0"/>
              </a:spcBef>
            </a:pPr>
            <a:r>
              <a:rPr lang="en-US" sz="5700">
                <a:solidFill>
                  <a:srgbClr val="000000"/>
                </a:solidFill>
                <a:latin typeface="DM Sans"/>
                <a:ea typeface="DM Sans"/>
                <a:cs typeface="DM Sans"/>
                <a:sym typeface="DM Sans"/>
              </a:rPr>
              <a:t>Nhóm 7</a:t>
            </a:r>
          </a:p>
        </p:txBody>
      </p:sp>
      <p:sp>
        <p:nvSpPr>
          <p:cNvPr name="TextBox 10" id="10"/>
          <p:cNvSpPr txBox="true"/>
          <p:nvPr/>
        </p:nvSpPr>
        <p:spPr>
          <a:xfrm rot="0">
            <a:off x="12597552" y="1375661"/>
            <a:ext cx="3988030" cy="372691"/>
          </a:xfrm>
          <a:prstGeom prst="rect">
            <a:avLst/>
          </a:prstGeom>
        </p:spPr>
        <p:txBody>
          <a:bodyPr anchor="t" rtlCol="false" tIns="0" lIns="0" bIns="0" rIns="0">
            <a:spAutoFit/>
          </a:bodyPr>
          <a:lstStyle/>
          <a:p>
            <a:pPr algn="r">
              <a:lnSpc>
                <a:spcPts val="3079"/>
              </a:lnSpc>
              <a:spcBef>
                <a:spcPct val="0"/>
              </a:spcBef>
            </a:pPr>
            <a:r>
              <a:rPr lang="en-US" sz="2199" spc="145">
                <a:solidFill>
                  <a:srgbClr val="000000"/>
                </a:solidFill>
                <a:latin typeface="Lustria"/>
                <a:ea typeface="Lustria"/>
                <a:cs typeface="Lustria"/>
                <a:sym typeface="Lustria"/>
              </a:rPr>
              <a:t> SACHA DUBOIS</a:t>
            </a:r>
          </a:p>
        </p:txBody>
      </p:sp>
      <p:sp>
        <p:nvSpPr>
          <p:cNvPr name="TextBox 11" id="11"/>
          <p:cNvSpPr txBox="true"/>
          <p:nvPr/>
        </p:nvSpPr>
        <p:spPr>
          <a:xfrm rot="0">
            <a:off x="2503160" y="3398565"/>
            <a:ext cx="13874904" cy="1643371"/>
          </a:xfrm>
          <a:prstGeom prst="rect">
            <a:avLst/>
          </a:prstGeom>
        </p:spPr>
        <p:txBody>
          <a:bodyPr anchor="t" rtlCol="false" tIns="0" lIns="0" bIns="0" rIns="0">
            <a:spAutoFit/>
          </a:bodyPr>
          <a:lstStyle/>
          <a:p>
            <a:pPr algn="ctr">
              <a:lnSpc>
                <a:spcPts val="6620"/>
              </a:lnSpc>
              <a:spcBef>
                <a:spcPct val="0"/>
              </a:spcBef>
            </a:pPr>
            <a:r>
              <a:rPr lang="en-US" sz="4728" spc="567">
                <a:solidFill>
                  <a:srgbClr val="000000"/>
                </a:solidFill>
                <a:latin typeface="Lustria"/>
                <a:ea typeface="Lustria"/>
                <a:cs typeface="Lustria"/>
                <a:sym typeface="Lustria"/>
              </a:rPr>
              <a:t>CÔNG TẮC THÔNG MINH ĐIỀU KHIỂN BẬT/TẮT ĐÈN </a:t>
            </a:r>
          </a:p>
        </p:txBody>
      </p:sp>
      <p:sp>
        <p:nvSpPr>
          <p:cNvPr name="TextBox 12" id="12"/>
          <p:cNvSpPr txBox="true"/>
          <p:nvPr/>
        </p:nvSpPr>
        <p:spPr>
          <a:xfrm rot="0">
            <a:off x="1702419" y="1375661"/>
            <a:ext cx="3988030" cy="372691"/>
          </a:xfrm>
          <a:prstGeom prst="rect">
            <a:avLst/>
          </a:prstGeom>
        </p:spPr>
        <p:txBody>
          <a:bodyPr anchor="t" rtlCol="false" tIns="0" lIns="0" bIns="0" rIns="0">
            <a:spAutoFit/>
          </a:bodyPr>
          <a:lstStyle/>
          <a:p>
            <a:pPr algn="l">
              <a:lnSpc>
                <a:spcPts val="3079"/>
              </a:lnSpc>
              <a:spcBef>
                <a:spcPct val="0"/>
              </a:spcBef>
            </a:pPr>
            <a:r>
              <a:rPr lang="en-US" sz="2199" spc="145">
                <a:solidFill>
                  <a:srgbClr val="000000"/>
                </a:solidFill>
                <a:latin typeface="Lustria"/>
                <a:ea typeface="Lustria"/>
                <a:cs typeface="Lustria"/>
                <a:sym typeface="Lustria"/>
              </a:rPr>
              <a:t>8 MAI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1028700" y="8535147"/>
            <a:ext cx="16230600" cy="723153"/>
            <a:chOff x="0" y="0"/>
            <a:chExt cx="4274726" cy="190460"/>
          </a:xfrm>
        </p:grpSpPr>
        <p:sp>
          <p:nvSpPr>
            <p:cNvPr name="Freeform 3" id="3"/>
            <p:cNvSpPr/>
            <p:nvPr/>
          </p:nvSpPr>
          <p:spPr>
            <a:xfrm flipH="false" flipV="false" rot="0">
              <a:off x="0" y="0"/>
              <a:ext cx="4274726" cy="190460"/>
            </a:xfrm>
            <a:custGeom>
              <a:avLst/>
              <a:gdLst/>
              <a:ahLst/>
              <a:cxnLst/>
              <a:rect r="r" b="b" t="t" l="l"/>
              <a:pathLst>
                <a:path h="190460" w="4274726">
                  <a:moveTo>
                    <a:pt x="0" y="0"/>
                  </a:moveTo>
                  <a:lnTo>
                    <a:pt x="4274726" y="0"/>
                  </a:lnTo>
                  <a:lnTo>
                    <a:pt x="4274726" y="190460"/>
                  </a:lnTo>
                  <a:lnTo>
                    <a:pt x="0" y="190460"/>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38100"/>
              <a:ext cx="4274726" cy="22856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11098" y="451052"/>
            <a:ext cx="3299150" cy="3299150"/>
          </a:xfrm>
          <a:custGeom>
            <a:avLst/>
            <a:gdLst/>
            <a:ahLst/>
            <a:cxnLst/>
            <a:rect r="r" b="b" t="t" l="l"/>
            <a:pathLst>
              <a:path h="3299150" w="3299150">
                <a:moveTo>
                  <a:pt x="0" y="0"/>
                </a:moveTo>
                <a:lnTo>
                  <a:pt x="3299150" y="0"/>
                </a:lnTo>
                <a:lnTo>
                  <a:pt x="3299150" y="3299150"/>
                </a:lnTo>
                <a:lnTo>
                  <a:pt x="0" y="3299150"/>
                </a:lnTo>
                <a:lnTo>
                  <a:pt x="0" y="0"/>
                </a:lnTo>
                <a:close/>
              </a:path>
            </a:pathLst>
          </a:custGeom>
          <a:blipFill>
            <a:blip r:embed="rId2"/>
            <a:stretch>
              <a:fillRect l="0" t="0" r="0" b="0"/>
            </a:stretch>
          </a:blipFill>
        </p:spPr>
      </p:sp>
      <p:sp>
        <p:nvSpPr>
          <p:cNvPr name="Freeform 6" id="6"/>
          <p:cNvSpPr/>
          <p:nvPr/>
        </p:nvSpPr>
        <p:spPr>
          <a:xfrm flipH="false" flipV="false" rot="0">
            <a:off x="5929979" y="193613"/>
            <a:ext cx="4874692" cy="3191298"/>
          </a:xfrm>
          <a:custGeom>
            <a:avLst/>
            <a:gdLst/>
            <a:ahLst/>
            <a:cxnLst/>
            <a:rect r="r" b="b" t="t" l="l"/>
            <a:pathLst>
              <a:path h="3191298" w="4874692">
                <a:moveTo>
                  <a:pt x="0" y="0"/>
                </a:moveTo>
                <a:lnTo>
                  <a:pt x="4874691" y="0"/>
                </a:lnTo>
                <a:lnTo>
                  <a:pt x="4874691" y="3191298"/>
                </a:lnTo>
                <a:lnTo>
                  <a:pt x="0" y="3191298"/>
                </a:lnTo>
                <a:lnTo>
                  <a:pt x="0" y="0"/>
                </a:lnTo>
                <a:close/>
              </a:path>
            </a:pathLst>
          </a:custGeom>
          <a:blipFill>
            <a:blip r:embed="rId3"/>
            <a:stretch>
              <a:fillRect l="0" t="0" r="0" b="0"/>
            </a:stretch>
          </a:blipFill>
        </p:spPr>
      </p:sp>
      <p:sp>
        <p:nvSpPr>
          <p:cNvPr name="Freeform 7" id="7"/>
          <p:cNvSpPr/>
          <p:nvPr/>
        </p:nvSpPr>
        <p:spPr>
          <a:xfrm flipH="false" flipV="false" rot="0">
            <a:off x="5073350" y="4744233"/>
            <a:ext cx="3293974" cy="3293974"/>
          </a:xfrm>
          <a:custGeom>
            <a:avLst/>
            <a:gdLst/>
            <a:ahLst/>
            <a:cxnLst/>
            <a:rect r="r" b="b" t="t" l="l"/>
            <a:pathLst>
              <a:path h="3293974" w="3293974">
                <a:moveTo>
                  <a:pt x="0" y="0"/>
                </a:moveTo>
                <a:lnTo>
                  <a:pt x="3293974" y="0"/>
                </a:lnTo>
                <a:lnTo>
                  <a:pt x="3293974" y="3293974"/>
                </a:lnTo>
                <a:lnTo>
                  <a:pt x="0" y="3293974"/>
                </a:lnTo>
                <a:lnTo>
                  <a:pt x="0" y="0"/>
                </a:lnTo>
                <a:close/>
              </a:path>
            </a:pathLst>
          </a:custGeom>
          <a:blipFill>
            <a:blip r:embed="rId4"/>
            <a:stretch>
              <a:fillRect l="0" t="0" r="0" b="0"/>
            </a:stretch>
          </a:blipFill>
        </p:spPr>
      </p:sp>
      <p:sp>
        <p:nvSpPr>
          <p:cNvPr name="Freeform 8" id="8"/>
          <p:cNvSpPr/>
          <p:nvPr/>
        </p:nvSpPr>
        <p:spPr>
          <a:xfrm flipH="false" flipV="false" rot="0">
            <a:off x="9190280" y="4832368"/>
            <a:ext cx="3975324" cy="2894707"/>
          </a:xfrm>
          <a:custGeom>
            <a:avLst/>
            <a:gdLst/>
            <a:ahLst/>
            <a:cxnLst/>
            <a:rect r="r" b="b" t="t" l="l"/>
            <a:pathLst>
              <a:path h="2894707" w="3975324">
                <a:moveTo>
                  <a:pt x="0" y="0"/>
                </a:moveTo>
                <a:lnTo>
                  <a:pt x="3975324" y="0"/>
                </a:lnTo>
                <a:lnTo>
                  <a:pt x="3975324" y="2894707"/>
                </a:lnTo>
                <a:lnTo>
                  <a:pt x="0" y="2894707"/>
                </a:lnTo>
                <a:lnTo>
                  <a:pt x="0" y="0"/>
                </a:lnTo>
                <a:close/>
              </a:path>
            </a:pathLst>
          </a:custGeom>
          <a:blipFill>
            <a:blip r:embed="rId5"/>
            <a:stretch>
              <a:fillRect l="0" t="0" r="0" b="0"/>
            </a:stretch>
          </a:blipFill>
        </p:spPr>
      </p:sp>
      <p:sp>
        <p:nvSpPr>
          <p:cNvPr name="TextBox 9" id="9"/>
          <p:cNvSpPr txBox="true"/>
          <p:nvPr/>
        </p:nvSpPr>
        <p:spPr>
          <a:xfrm rot="0">
            <a:off x="12597552" y="8724335"/>
            <a:ext cx="3988030" cy="306705"/>
          </a:xfrm>
          <a:prstGeom prst="rect">
            <a:avLst/>
          </a:prstGeom>
        </p:spPr>
        <p:txBody>
          <a:bodyPr anchor="t" rtlCol="false" tIns="0" lIns="0" bIns="0" rIns="0">
            <a:spAutoFit/>
          </a:bodyPr>
          <a:lstStyle/>
          <a:p>
            <a:pPr algn="r">
              <a:lnSpc>
                <a:spcPts val="2520"/>
              </a:lnSpc>
              <a:spcBef>
                <a:spcPct val="0"/>
              </a:spcBef>
            </a:pPr>
            <a:r>
              <a:rPr lang="en-US" sz="1800" spc="118">
                <a:solidFill>
                  <a:srgbClr val="000000"/>
                </a:solidFill>
                <a:latin typeface="Lustria"/>
                <a:ea typeface="Lustria"/>
                <a:cs typeface="Lustria"/>
                <a:sym typeface="Lustria"/>
              </a:rPr>
              <a:t>NHÓM 7 </a:t>
            </a:r>
          </a:p>
        </p:txBody>
      </p:sp>
      <p:sp>
        <p:nvSpPr>
          <p:cNvPr name="TextBox 10" id="10"/>
          <p:cNvSpPr txBox="true"/>
          <p:nvPr/>
        </p:nvSpPr>
        <p:spPr>
          <a:xfrm rot="0">
            <a:off x="1702419" y="8724335"/>
            <a:ext cx="3988030" cy="306705"/>
          </a:xfrm>
          <a:prstGeom prst="rect">
            <a:avLst/>
          </a:prstGeom>
        </p:spPr>
        <p:txBody>
          <a:bodyPr anchor="t" rtlCol="false" tIns="0" lIns="0" bIns="0" rIns="0">
            <a:spAutoFit/>
          </a:bodyPr>
          <a:lstStyle/>
          <a:p>
            <a:pPr algn="l">
              <a:lnSpc>
                <a:spcPts val="2520"/>
              </a:lnSpc>
              <a:spcBef>
                <a:spcPct val="0"/>
              </a:spcBef>
            </a:pPr>
            <a:r>
              <a:rPr lang="en-US" sz="1800" spc="118">
                <a:solidFill>
                  <a:srgbClr val="000000"/>
                </a:solidFill>
                <a:latin typeface="Lustria"/>
                <a:ea typeface="Lustria"/>
                <a:cs typeface="Lustria"/>
                <a:sym typeface="Lustria"/>
              </a:rPr>
              <a:t>PAGE 10</a:t>
            </a:r>
          </a:p>
        </p:txBody>
      </p:sp>
      <p:sp>
        <p:nvSpPr>
          <p:cNvPr name="Freeform 11" id="11"/>
          <p:cNvSpPr/>
          <p:nvPr/>
        </p:nvSpPr>
        <p:spPr>
          <a:xfrm flipH="false" flipV="false" rot="0">
            <a:off x="13988559" y="4832368"/>
            <a:ext cx="4090464" cy="2730257"/>
          </a:xfrm>
          <a:custGeom>
            <a:avLst/>
            <a:gdLst/>
            <a:ahLst/>
            <a:cxnLst/>
            <a:rect r="r" b="b" t="t" l="l"/>
            <a:pathLst>
              <a:path h="2730257" w="4090464">
                <a:moveTo>
                  <a:pt x="0" y="0"/>
                </a:moveTo>
                <a:lnTo>
                  <a:pt x="4090464" y="0"/>
                </a:lnTo>
                <a:lnTo>
                  <a:pt x="4090464" y="2730257"/>
                </a:lnTo>
                <a:lnTo>
                  <a:pt x="0" y="2730257"/>
                </a:lnTo>
                <a:lnTo>
                  <a:pt x="0" y="0"/>
                </a:lnTo>
                <a:close/>
              </a:path>
            </a:pathLst>
          </a:custGeom>
          <a:blipFill>
            <a:blip r:embed="rId6"/>
            <a:stretch>
              <a:fillRect l="-5110" t="-14627" r="0" b="-25723"/>
            </a:stretch>
          </a:blipFill>
        </p:spPr>
      </p:sp>
      <p:sp>
        <p:nvSpPr>
          <p:cNvPr name="TextBox 12" id="12"/>
          <p:cNvSpPr txBox="true"/>
          <p:nvPr/>
        </p:nvSpPr>
        <p:spPr>
          <a:xfrm rot="0">
            <a:off x="15005797" y="7673425"/>
            <a:ext cx="1824038" cy="534670"/>
          </a:xfrm>
          <a:prstGeom prst="rect">
            <a:avLst/>
          </a:prstGeom>
        </p:spPr>
        <p:txBody>
          <a:bodyPr anchor="t" rtlCol="false" tIns="0" lIns="0" bIns="0" rIns="0">
            <a:spAutoFit/>
          </a:bodyPr>
          <a:lstStyle/>
          <a:p>
            <a:pPr algn="ctr">
              <a:lnSpc>
                <a:spcPts val="4129"/>
              </a:lnSpc>
            </a:pPr>
            <a:r>
              <a:rPr lang="en-US" sz="2949">
                <a:solidFill>
                  <a:srgbClr val="000000"/>
                </a:solidFill>
                <a:latin typeface="Poppins"/>
                <a:ea typeface="Poppins"/>
                <a:cs typeface="Poppins"/>
                <a:sym typeface="Poppins"/>
              </a:rPr>
              <a:t>Micro USB</a:t>
            </a:r>
          </a:p>
        </p:txBody>
      </p:sp>
      <p:sp>
        <p:nvSpPr>
          <p:cNvPr name="Freeform 13" id="13"/>
          <p:cNvSpPr/>
          <p:nvPr/>
        </p:nvSpPr>
        <p:spPr>
          <a:xfrm flipH="false" flipV="false" rot="0">
            <a:off x="12264413" y="377515"/>
            <a:ext cx="4654307" cy="2823494"/>
          </a:xfrm>
          <a:custGeom>
            <a:avLst/>
            <a:gdLst/>
            <a:ahLst/>
            <a:cxnLst/>
            <a:rect r="r" b="b" t="t" l="l"/>
            <a:pathLst>
              <a:path h="2823494" w="4654307">
                <a:moveTo>
                  <a:pt x="0" y="0"/>
                </a:moveTo>
                <a:lnTo>
                  <a:pt x="4654307" y="0"/>
                </a:lnTo>
                <a:lnTo>
                  <a:pt x="4654307" y="2823494"/>
                </a:lnTo>
                <a:lnTo>
                  <a:pt x="0" y="2823494"/>
                </a:lnTo>
                <a:lnTo>
                  <a:pt x="0" y="0"/>
                </a:lnTo>
                <a:close/>
              </a:path>
            </a:pathLst>
          </a:custGeom>
          <a:blipFill>
            <a:blip r:embed="rId7"/>
            <a:stretch>
              <a:fillRect l="0" t="0" r="0" b="0"/>
            </a:stretch>
          </a:blipFill>
        </p:spPr>
      </p:sp>
      <p:sp>
        <p:nvSpPr>
          <p:cNvPr name="Freeform 14" id="14"/>
          <p:cNvSpPr/>
          <p:nvPr/>
        </p:nvSpPr>
        <p:spPr>
          <a:xfrm flipH="false" flipV="false" rot="0">
            <a:off x="368704" y="4567736"/>
            <a:ext cx="4152197" cy="2823494"/>
          </a:xfrm>
          <a:custGeom>
            <a:avLst/>
            <a:gdLst/>
            <a:ahLst/>
            <a:cxnLst/>
            <a:rect r="r" b="b" t="t" l="l"/>
            <a:pathLst>
              <a:path h="2823494" w="4152197">
                <a:moveTo>
                  <a:pt x="0" y="0"/>
                </a:moveTo>
                <a:lnTo>
                  <a:pt x="4152196" y="0"/>
                </a:lnTo>
                <a:lnTo>
                  <a:pt x="4152196" y="2823494"/>
                </a:lnTo>
                <a:lnTo>
                  <a:pt x="0" y="2823494"/>
                </a:lnTo>
                <a:lnTo>
                  <a:pt x="0" y="0"/>
                </a:lnTo>
                <a:close/>
              </a:path>
            </a:pathLst>
          </a:custGeom>
          <a:blipFill>
            <a:blip r:embed="rId8"/>
            <a:stretch>
              <a:fillRect l="0" t="0" r="0" b="0"/>
            </a:stretch>
          </a:blipFill>
        </p:spPr>
      </p:sp>
      <p:sp>
        <p:nvSpPr>
          <p:cNvPr name="TextBox 15" id="15"/>
          <p:cNvSpPr txBox="true"/>
          <p:nvPr/>
        </p:nvSpPr>
        <p:spPr>
          <a:xfrm rot="0">
            <a:off x="1618508" y="7503537"/>
            <a:ext cx="1652588" cy="534670"/>
          </a:xfrm>
          <a:prstGeom prst="rect">
            <a:avLst/>
          </a:prstGeom>
        </p:spPr>
        <p:txBody>
          <a:bodyPr anchor="t" rtlCol="false" tIns="0" lIns="0" bIns="0" rIns="0">
            <a:spAutoFit/>
          </a:bodyPr>
          <a:lstStyle/>
          <a:p>
            <a:pPr algn="ctr">
              <a:lnSpc>
                <a:spcPts val="4129"/>
              </a:lnSpc>
            </a:pPr>
            <a:r>
              <a:rPr lang="en-US" sz="2949">
                <a:solidFill>
                  <a:srgbClr val="000000"/>
                </a:solidFill>
                <a:latin typeface="Poppins"/>
                <a:ea typeface="Poppins"/>
                <a:cs typeface="Poppins"/>
                <a:sym typeface="Poppins"/>
              </a:rPr>
              <a:t>Dây cắm</a:t>
            </a:r>
          </a:p>
        </p:txBody>
      </p:sp>
      <p:sp>
        <p:nvSpPr>
          <p:cNvPr name="TextBox 16" id="16"/>
          <p:cNvSpPr txBox="true"/>
          <p:nvPr/>
        </p:nvSpPr>
        <p:spPr>
          <a:xfrm rot="0">
            <a:off x="13030520" y="3289069"/>
            <a:ext cx="2247454" cy="534670"/>
          </a:xfrm>
          <a:prstGeom prst="rect">
            <a:avLst/>
          </a:prstGeom>
        </p:spPr>
        <p:txBody>
          <a:bodyPr anchor="t" rtlCol="false" tIns="0" lIns="0" bIns="0" rIns="0">
            <a:spAutoFit/>
          </a:bodyPr>
          <a:lstStyle/>
          <a:p>
            <a:pPr algn="ctr">
              <a:lnSpc>
                <a:spcPts val="4129"/>
              </a:lnSpc>
            </a:pPr>
            <a:r>
              <a:rPr lang="en-US" sz="2949">
                <a:solidFill>
                  <a:srgbClr val="000000"/>
                </a:solidFill>
                <a:latin typeface="Poppins"/>
                <a:ea typeface="Poppins"/>
                <a:cs typeface="Poppins"/>
                <a:sym typeface="Poppins"/>
              </a:rPr>
              <a:t>Breadboard</a:t>
            </a:r>
          </a:p>
        </p:txBody>
      </p:sp>
      <p:sp>
        <p:nvSpPr>
          <p:cNvPr name="TextBox 17" id="17"/>
          <p:cNvSpPr txBox="true"/>
          <p:nvPr/>
        </p:nvSpPr>
        <p:spPr>
          <a:xfrm rot="0">
            <a:off x="1397647" y="3881474"/>
            <a:ext cx="1873448" cy="497841"/>
          </a:xfrm>
          <a:prstGeom prst="rect">
            <a:avLst/>
          </a:prstGeom>
        </p:spPr>
        <p:txBody>
          <a:bodyPr anchor="t" rtlCol="false" tIns="0" lIns="0" bIns="0" rIns="0">
            <a:spAutoFit/>
          </a:bodyPr>
          <a:lstStyle/>
          <a:p>
            <a:pPr algn="ctr">
              <a:lnSpc>
                <a:spcPts val="4059"/>
              </a:lnSpc>
              <a:spcBef>
                <a:spcPct val="0"/>
              </a:spcBef>
            </a:pPr>
            <a:r>
              <a:rPr lang="en-US" sz="2899" spc="191">
                <a:solidFill>
                  <a:srgbClr val="000000"/>
                </a:solidFill>
                <a:latin typeface="Lustria"/>
                <a:ea typeface="Lustria"/>
                <a:cs typeface="Lustria"/>
                <a:sym typeface="Lustria"/>
              </a:rPr>
              <a:t>NÚT BẤM</a:t>
            </a:r>
          </a:p>
        </p:txBody>
      </p:sp>
      <p:sp>
        <p:nvSpPr>
          <p:cNvPr name="TextBox 18" id="18"/>
          <p:cNvSpPr txBox="true"/>
          <p:nvPr/>
        </p:nvSpPr>
        <p:spPr>
          <a:xfrm rot="0">
            <a:off x="7151845" y="3917967"/>
            <a:ext cx="2430959" cy="504826"/>
          </a:xfrm>
          <a:prstGeom prst="rect">
            <a:avLst/>
          </a:prstGeom>
        </p:spPr>
        <p:txBody>
          <a:bodyPr anchor="t" rtlCol="false" tIns="0" lIns="0" bIns="0" rIns="0">
            <a:spAutoFit/>
          </a:bodyPr>
          <a:lstStyle/>
          <a:p>
            <a:pPr algn="ctr">
              <a:lnSpc>
                <a:spcPts val="4199"/>
              </a:lnSpc>
              <a:spcBef>
                <a:spcPct val="0"/>
              </a:spcBef>
            </a:pPr>
            <a:r>
              <a:rPr lang="en-US" sz="2999" spc="197">
                <a:solidFill>
                  <a:srgbClr val="000000"/>
                </a:solidFill>
                <a:latin typeface="Lustria"/>
                <a:ea typeface="Lustria"/>
                <a:cs typeface="Lustria"/>
                <a:sym typeface="Lustria"/>
              </a:rPr>
              <a:t>ĐÈN LED 5V</a:t>
            </a:r>
          </a:p>
        </p:txBody>
      </p:sp>
      <p:sp>
        <p:nvSpPr>
          <p:cNvPr name="TextBox 19" id="19"/>
          <p:cNvSpPr txBox="true"/>
          <p:nvPr/>
        </p:nvSpPr>
        <p:spPr>
          <a:xfrm rot="0">
            <a:off x="5446105" y="8030321"/>
            <a:ext cx="1685449" cy="504826"/>
          </a:xfrm>
          <a:prstGeom prst="rect">
            <a:avLst/>
          </a:prstGeom>
        </p:spPr>
        <p:txBody>
          <a:bodyPr anchor="t" rtlCol="false" tIns="0" lIns="0" bIns="0" rIns="0">
            <a:spAutoFit/>
          </a:bodyPr>
          <a:lstStyle/>
          <a:p>
            <a:pPr algn="ctr">
              <a:lnSpc>
                <a:spcPts val="4199"/>
              </a:lnSpc>
              <a:spcBef>
                <a:spcPct val="0"/>
              </a:spcBef>
            </a:pPr>
            <a:r>
              <a:rPr lang="en-US" sz="2999" spc="197">
                <a:solidFill>
                  <a:srgbClr val="000000"/>
                </a:solidFill>
                <a:latin typeface="Lustria"/>
                <a:ea typeface="Lustria"/>
                <a:cs typeface="Lustria"/>
                <a:sym typeface="Lustria"/>
              </a:rPr>
              <a:t>ESP8266</a:t>
            </a:r>
          </a:p>
        </p:txBody>
      </p:sp>
      <p:sp>
        <p:nvSpPr>
          <p:cNvPr name="TextBox 20" id="20"/>
          <p:cNvSpPr txBox="true"/>
          <p:nvPr/>
        </p:nvSpPr>
        <p:spPr>
          <a:xfrm rot="0">
            <a:off x="10374362" y="7926472"/>
            <a:ext cx="1388626" cy="504826"/>
          </a:xfrm>
          <a:prstGeom prst="rect">
            <a:avLst/>
          </a:prstGeom>
        </p:spPr>
        <p:txBody>
          <a:bodyPr anchor="t" rtlCol="false" tIns="0" lIns="0" bIns="0" rIns="0">
            <a:spAutoFit/>
          </a:bodyPr>
          <a:lstStyle/>
          <a:p>
            <a:pPr algn="ctr">
              <a:lnSpc>
                <a:spcPts val="4199"/>
              </a:lnSpc>
              <a:spcBef>
                <a:spcPct val="0"/>
              </a:spcBef>
            </a:pPr>
            <a:r>
              <a:rPr lang="en-US" sz="2999" spc="197">
                <a:solidFill>
                  <a:srgbClr val="000000"/>
                </a:solidFill>
                <a:latin typeface="Lustria"/>
                <a:ea typeface="Lustria"/>
                <a:cs typeface="Lustria"/>
                <a:sym typeface="Lustria"/>
              </a:rPr>
              <a:t>RELAY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5969660" y="1028700"/>
            <a:ext cx="6343764" cy="8229600"/>
            <a:chOff x="0" y="0"/>
            <a:chExt cx="620732" cy="805259"/>
          </a:xfrm>
        </p:grpSpPr>
        <p:sp>
          <p:nvSpPr>
            <p:cNvPr name="Freeform 3" id="3"/>
            <p:cNvSpPr/>
            <p:nvPr/>
          </p:nvSpPr>
          <p:spPr>
            <a:xfrm flipH="false" flipV="false" rot="0">
              <a:off x="0" y="0"/>
              <a:ext cx="620732" cy="805259"/>
            </a:xfrm>
            <a:custGeom>
              <a:avLst/>
              <a:gdLst/>
              <a:ahLst/>
              <a:cxnLst/>
              <a:rect r="r" b="b" t="t" l="l"/>
              <a:pathLst>
                <a:path h="805259" w="620732">
                  <a:moveTo>
                    <a:pt x="207022" y="19070"/>
                  </a:moveTo>
                  <a:cubicBezTo>
                    <a:pt x="238743" y="7556"/>
                    <a:pt x="275025" y="0"/>
                    <a:pt x="310533" y="0"/>
                  </a:cubicBezTo>
                  <a:cubicBezTo>
                    <a:pt x="346043" y="0"/>
                    <a:pt x="380211" y="6476"/>
                    <a:pt x="411699" y="17990"/>
                  </a:cubicBezTo>
                  <a:cubicBezTo>
                    <a:pt x="412370" y="18350"/>
                    <a:pt x="413040" y="18350"/>
                    <a:pt x="413709" y="18710"/>
                  </a:cubicBezTo>
                  <a:cubicBezTo>
                    <a:pt x="531960" y="64765"/>
                    <a:pt x="619057" y="186379"/>
                    <a:pt x="620732" y="328335"/>
                  </a:cubicBezTo>
                  <a:lnTo>
                    <a:pt x="620732" y="805259"/>
                  </a:lnTo>
                  <a:lnTo>
                    <a:pt x="0" y="805259"/>
                  </a:lnTo>
                  <a:lnTo>
                    <a:pt x="0" y="328688"/>
                  </a:lnTo>
                  <a:cubicBezTo>
                    <a:pt x="1675" y="185660"/>
                    <a:pt x="87432" y="64045"/>
                    <a:pt x="207022" y="19070"/>
                  </a:cubicBez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88900"/>
              <a:ext cx="620732" cy="71635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631414" y="4266680"/>
            <a:ext cx="695542" cy="695542"/>
          </a:xfrm>
          <a:custGeom>
            <a:avLst/>
            <a:gdLst/>
            <a:ahLst/>
            <a:cxnLst/>
            <a:rect r="r" b="b" t="t" l="l"/>
            <a:pathLst>
              <a:path h="695542" w="695542">
                <a:moveTo>
                  <a:pt x="0" y="0"/>
                </a:moveTo>
                <a:lnTo>
                  <a:pt x="695542" y="0"/>
                </a:lnTo>
                <a:lnTo>
                  <a:pt x="695542" y="695543"/>
                </a:lnTo>
                <a:lnTo>
                  <a:pt x="0" y="695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956127" y="8231908"/>
            <a:ext cx="695542" cy="695542"/>
          </a:xfrm>
          <a:custGeom>
            <a:avLst/>
            <a:gdLst/>
            <a:ahLst/>
            <a:cxnLst/>
            <a:rect r="r" b="b" t="t" l="l"/>
            <a:pathLst>
              <a:path h="695542" w="695542">
                <a:moveTo>
                  <a:pt x="0" y="0"/>
                </a:moveTo>
                <a:lnTo>
                  <a:pt x="695543" y="0"/>
                </a:lnTo>
                <a:lnTo>
                  <a:pt x="695543" y="695543"/>
                </a:lnTo>
                <a:lnTo>
                  <a:pt x="0" y="695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512339" y="4295255"/>
            <a:ext cx="5258405" cy="1686589"/>
          </a:xfrm>
          <a:prstGeom prst="rect">
            <a:avLst/>
          </a:prstGeom>
        </p:spPr>
        <p:txBody>
          <a:bodyPr anchor="t" rtlCol="false" tIns="0" lIns="0" bIns="0" rIns="0">
            <a:spAutoFit/>
          </a:bodyPr>
          <a:lstStyle/>
          <a:p>
            <a:pPr algn="ctr">
              <a:lnSpc>
                <a:spcPts val="6672"/>
              </a:lnSpc>
            </a:pPr>
            <a:r>
              <a:rPr lang="en-US" sz="5801" spc="696">
                <a:solidFill>
                  <a:srgbClr val="000000"/>
                </a:solidFill>
                <a:latin typeface="Lustria"/>
                <a:ea typeface="Lustria"/>
                <a:cs typeface="Lustria"/>
                <a:sym typeface="Lustria"/>
              </a:rPr>
              <a:t>II - SƠ ĐỒ ĐẤU DÂY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1028700" y="8535147"/>
            <a:ext cx="16230600" cy="723153"/>
            <a:chOff x="0" y="0"/>
            <a:chExt cx="4274726" cy="190460"/>
          </a:xfrm>
        </p:grpSpPr>
        <p:sp>
          <p:nvSpPr>
            <p:cNvPr name="Freeform 3" id="3"/>
            <p:cNvSpPr/>
            <p:nvPr/>
          </p:nvSpPr>
          <p:spPr>
            <a:xfrm flipH="false" flipV="false" rot="0">
              <a:off x="0" y="0"/>
              <a:ext cx="4274726" cy="190460"/>
            </a:xfrm>
            <a:custGeom>
              <a:avLst/>
              <a:gdLst/>
              <a:ahLst/>
              <a:cxnLst/>
              <a:rect r="r" b="b" t="t" l="l"/>
              <a:pathLst>
                <a:path h="190460" w="4274726">
                  <a:moveTo>
                    <a:pt x="0" y="0"/>
                  </a:moveTo>
                  <a:lnTo>
                    <a:pt x="4274726" y="0"/>
                  </a:lnTo>
                  <a:lnTo>
                    <a:pt x="4274726" y="190460"/>
                  </a:lnTo>
                  <a:lnTo>
                    <a:pt x="0" y="190460"/>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38100"/>
              <a:ext cx="4274726" cy="22856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393496" y="362912"/>
            <a:ext cx="12009911" cy="7836467"/>
          </a:xfrm>
          <a:custGeom>
            <a:avLst/>
            <a:gdLst/>
            <a:ahLst/>
            <a:cxnLst/>
            <a:rect r="r" b="b" t="t" l="l"/>
            <a:pathLst>
              <a:path h="7836467" w="12009911">
                <a:moveTo>
                  <a:pt x="0" y="0"/>
                </a:moveTo>
                <a:lnTo>
                  <a:pt x="12009911" y="0"/>
                </a:lnTo>
                <a:lnTo>
                  <a:pt x="12009911" y="7836467"/>
                </a:lnTo>
                <a:lnTo>
                  <a:pt x="0" y="7836467"/>
                </a:lnTo>
                <a:lnTo>
                  <a:pt x="0" y="0"/>
                </a:lnTo>
                <a:close/>
              </a:path>
            </a:pathLst>
          </a:custGeom>
          <a:blipFill>
            <a:blip r:embed="rId2"/>
            <a:stretch>
              <a:fillRect l="0" t="0" r="0" b="0"/>
            </a:stretch>
          </a:blipFill>
        </p:spPr>
      </p:sp>
      <p:sp>
        <p:nvSpPr>
          <p:cNvPr name="TextBox 6" id="6"/>
          <p:cNvSpPr txBox="true"/>
          <p:nvPr/>
        </p:nvSpPr>
        <p:spPr>
          <a:xfrm rot="0">
            <a:off x="12597552" y="8724335"/>
            <a:ext cx="3988030" cy="306705"/>
          </a:xfrm>
          <a:prstGeom prst="rect">
            <a:avLst/>
          </a:prstGeom>
        </p:spPr>
        <p:txBody>
          <a:bodyPr anchor="t" rtlCol="false" tIns="0" lIns="0" bIns="0" rIns="0">
            <a:spAutoFit/>
          </a:bodyPr>
          <a:lstStyle/>
          <a:p>
            <a:pPr algn="r">
              <a:lnSpc>
                <a:spcPts val="2520"/>
              </a:lnSpc>
              <a:spcBef>
                <a:spcPct val="0"/>
              </a:spcBef>
            </a:pPr>
            <a:r>
              <a:rPr lang="en-US" sz="1800" spc="118">
                <a:solidFill>
                  <a:srgbClr val="000000"/>
                </a:solidFill>
                <a:latin typeface="Lustria"/>
                <a:ea typeface="Lustria"/>
                <a:cs typeface="Lustria"/>
                <a:sym typeface="Lustria"/>
              </a:rPr>
              <a:t>NHÓM 7 </a:t>
            </a:r>
          </a:p>
        </p:txBody>
      </p:sp>
      <p:sp>
        <p:nvSpPr>
          <p:cNvPr name="TextBox 7" id="7"/>
          <p:cNvSpPr txBox="true"/>
          <p:nvPr/>
        </p:nvSpPr>
        <p:spPr>
          <a:xfrm rot="0">
            <a:off x="1702419" y="8724335"/>
            <a:ext cx="3988030" cy="306705"/>
          </a:xfrm>
          <a:prstGeom prst="rect">
            <a:avLst/>
          </a:prstGeom>
        </p:spPr>
        <p:txBody>
          <a:bodyPr anchor="t" rtlCol="false" tIns="0" lIns="0" bIns="0" rIns="0">
            <a:spAutoFit/>
          </a:bodyPr>
          <a:lstStyle/>
          <a:p>
            <a:pPr algn="l">
              <a:lnSpc>
                <a:spcPts val="2520"/>
              </a:lnSpc>
              <a:spcBef>
                <a:spcPct val="0"/>
              </a:spcBef>
            </a:pPr>
            <a:r>
              <a:rPr lang="en-US" sz="1800" spc="118">
                <a:solidFill>
                  <a:srgbClr val="000000"/>
                </a:solidFill>
                <a:latin typeface="Lustria"/>
                <a:ea typeface="Lustria"/>
                <a:cs typeface="Lustria"/>
                <a:sym typeface="Lustria"/>
              </a:rPr>
              <a:t>PAGE 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1028700" y="8535147"/>
            <a:ext cx="16230600" cy="723153"/>
            <a:chOff x="0" y="0"/>
            <a:chExt cx="4274726" cy="190460"/>
          </a:xfrm>
        </p:grpSpPr>
        <p:sp>
          <p:nvSpPr>
            <p:cNvPr name="Freeform 3" id="3"/>
            <p:cNvSpPr/>
            <p:nvPr/>
          </p:nvSpPr>
          <p:spPr>
            <a:xfrm flipH="false" flipV="false" rot="0">
              <a:off x="0" y="0"/>
              <a:ext cx="4274726" cy="190460"/>
            </a:xfrm>
            <a:custGeom>
              <a:avLst/>
              <a:gdLst/>
              <a:ahLst/>
              <a:cxnLst/>
              <a:rect r="r" b="b" t="t" l="l"/>
              <a:pathLst>
                <a:path h="190460" w="4274726">
                  <a:moveTo>
                    <a:pt x="0" y="0"/>
                  </a:moveTo>
                  <a:lnTo>
                    <a:pt x="4274726" y="0"/>
                  </a:lnTo>
                  <a:lnTo>
                    <a:pt x="4274726" y="190460"/>
                  </a:lnTo>
                  <a:lnTo>
                    <a:pt x="0" y="190460"/>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38100"/>
              <a:ext cx="4274726" cy="22856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89062" y="1596770"/>
            <a:ext cx="11301259" cy="5452857"/>
          </a:xfrm>
          <a:custGeom>
            <a:avLst/>
            <a:gdLst/>
            <a:ahLst/>
            <a:cxnLst/>
            <a:rect r="r" b="b" t="t" l="l"/>
            <a:pathLst>
              <a:path h="5452857" w="11301259">
                <a:moveTo>
                  <a:pt x="0" y="0"/>
                </a:moveTo>
                <a:lnTo>
                  <a:pt x="11301259" y="0"/>
                </a:lnTo>
                <a:lnTo>
                  <a:pt x="11301259" y="5452858"/>
                </a:lnTo>
                <a:lnTo>
                  <a:pt x="0" y="5452858"/>
                </a:lnTo>
                <a:lnTo>
                  <a:pt x="0" y="0"/>
                </a:lnTo>
                <a:close/>
              </a:path>
            </a:pathLst>
          </a:custGeom>
          <a:blipFill>
            <a:blip r:embed="rId2"/>
            <a:stretch>
              <a:fillRect l="0" t="0" r="0" b="0"/>
            </a:stretch>
          </a:blipFill>
        </p:spPr>
      </p:sp>
      <p:sp>
        <p:nvSpPr>
          <p:cNvPr name="Freeform 6" id="6"/>
          <p:cNvSpPr/>
          <p:nvPr/>
        </p:nvSpPr>
        <p:spPr>
          <a:xfrm flipH="false" flipV="false" rot="0">
            <a:off x="12194756" y="1596770"/>
            <a:ext cx="5064544" cy="4246215"/>
          </a:xfrm>
          <a:custGeom>
            <a:avLst/>
            <a:gdLst/>
            <a:ahLst/>
            <a:cxnLst/>
            <a:rect r="r" b="b" t="t" l="l"/>
            <a:pathLst>
              <a:path h="4246215" w="5064544">
                <a:moveTo>
                  <a:pt x="0" y="0"/>
                </a:moveTo>
                <a:lnTo>
                  <a:pt x="5064544" y="0"/>
                </a:lnTo>
                <a:lnTo>
                  <a:pt x="5064544" y="4246216"/>
                </a:lnTo>
                <a:lnTo>
                  <a:pt x="0" y="4246216"/>
                </a:lnTo>
                <a:lnTo>
                  <a:pt x="0" y="0"/>
                </a:lnTo>
                <a:close/>
              </a:path>
            </a:pathLst>
          </a:custGeom>
          <a:blipFill>
            <a:blip r:embed="rId3"/>
            <a:stretch>
              <a:fillRect l="0" t="0" r="0" b="0"/>
            </a:stretch>
          </a:blipFill>
        </p:spPr>
      </p:sp>
      <p:sp>
        <p:nvSpPr>
          <p:cNvPr name="TextBox 7" id="7"/>
          <p:cNvSpPr txBox="true"/>
          <p:nvPr/>
        </p:nvSpPr>
        <p:spPr>
          <a:xfrm rot="0">
            <a:off x="12597552" y="8724335"/>
            <a:ext cx="3988030" cy="306705"/>
          </a:xfrm>
          <a:prstGeom prst="rect">
            <a:avLst/>
          </a:prstGeom>
        </p:spPr>
        <p:txBody>
          <a:bodyPr anchor="t" rtlCol="false" tIns="0" lIns="0" bIns="0" rIns="0">
            <a:spAutoFit/>
          </a:bodyPr>
          <a:lstStyle/>
          <a:p>
            <a:pPr algn="r">
              <a:lnSpc>
                <a:spcPts val="2520"/>
              </a:lnSpc>
              <a:spcBef>
                <a:spcPct val="0"/>
              </a:spcBef>
            </a:pPr>
            <a:r>
              <a:rPr lang="en-US" sz="1800" spc="118">
                <a:solidFill>
                  <a:srgbClr val="000000"/>
                </a:solidFill>
                <a:latin typeface="Lustria"/>
                <a:ea typeface="Lustria"/>
                <a:cs typeface="Lustria"/>
                <a:sym typeface="Lustria"/>
              </a:rPr>
              <a:t>NHÓM 7 </a:t>
            </a:r>
          </a:p>
        </p:txBody>
      </p:sp>
      <p:sp>
        <p:nvSpPr>
          <p:cNvPr name="TextBox 8" id="8"/>
          <p:cNvSpPr txBox="true"/>
          <p:nvPr/>
        </p:nvSpPr>
        <p:spPr>
          <a:xfrm rot="0">
            <a:off x="1702419" y="660400"/>
            <a:ext cx="7176104" cy="669925"/>
          </a:xfrm>
          <a:prstGeom prst="rect">
            <a:avLst/>
          </a:prstGeom>
        </p:spPr>
        <p:txBody>
          <a:bodyPr anchor="t" rtlCol="false" tIns="0" lIns="0" bIns="0" rIns="0">
            <a:spAutoFit/>
          </a:bodyPr>
          <a:lstStyle/>
          <a:p>
            <a:pPr algn="l">
              <a:lnSpc>
                <a:spcPts val="5599"/>
              </a:lnSpc>
              <a:spcBef>
                <a:spcPct val="0"/>
              </a:spcBef>
            </a:pPr>
            <a:r>
              <a:rPr lang="en-US" sz="3999" spc="479">
                <a:solidFill>
                  <a:srgbClr val="000000"/>
                </a:solidFill>
                <a:latin typeface="Lustria"/>
                <a:ea typeface="Lustria"/>
                <a:cs typeface="Lustria"/>
                <a:sym typeface="Lustria"/>
              </a:rPr>
              <a:t>CÁC THƯ VIỆN</a:t>
            </a:r>
          </a:p>
        </p:txBody>
      </p:sp>
      <p:sp>
        <p:nvSpPr>
          <p:cNvPr name="TextBox 9" id="9"/>
          <p:cNvSpPr txBox="true"/>
          <p:nvPr/>
        </p:nvSpPr>
        <p:spPr>
          <a:xfrm rot="0">
            <a:off x="1702419" y="8724335"/>
            <a:ext cx="3988030" cy="306705"/>
          </a:xfrm>
          <a:prstGeom prst="rect">
            <a:avLst/>
          </a:prstGeom>
        </p:spPr>
        <p:txBody>
          <a:bodyPr anchor="t" rtlCol="false" tIns="0" lIns="0" bIns="0" rIns="0">
            <a:spAutoFit/>
          </a:bodyPr>
          <a:lstStyle/>
          <a:p>
            <a:pPr algn="l">
              <a:lnSpc>
                <a:spcPts val="2520"/>
              </a:lnSpc>
              <a:spcBef>
                <a:spcPct val="0"/>
              </a:spcBef>
            </a:pPr>
            <a:r>
              <a:rPr lang="en-US" sz="1800" spc="118">
                <a:solidFill>
                  <a:srgbClr val="000000"/>
                </a:solidFill>
                <a:latin typeface="Lustria"/>
                <a:ea typeface="Lustria"/>
                <a:cs typeface="Lustria"/>
                <a:sym typeface="Lustria"/>
              </a:rPr>
              <a:t>PAGE 13</a:t>
            </a:r>
          </a:p>
        </p:txBody>
      </p:sp>
      <p:sp>
        <p:nvSpPr>
          <p:cNvPr name="TextBox 10" id="10"/>
          <p:cNvSpPr txBox="true"/>
          <p:nvPr/>
        </p:nvSpPr>
        <p:spPr>
          <a:xfrm rot="0">
            <a:off x="589062" y="7610460"/>
            <a:ext cx="11301259" cy="389255"/>
          </a:xfrm>
          <a:prstGeom prst="rect">
            <a:avLst/>
          </a:prstGeom>
        </p:spPr>
        <p:txBody>
          <a:bodyPr anchor="t" rtlCol="false" tIns="0" lIns="0" bIns="0" rIns="0">
            <a:spAutoFit/>
          </a:bodyPr>
          <a:lstStyle/>
          <a:p>
            <a:pPr algn="ctr">
              <a:lnSpc>
                <a:spcPts val="3219"/>
              </a:lnSpc>
              <a:spcBef>
                <a:spcPct val="0"/>
              </a:spcBef>
            </a:pPr>
            <a:r>
              <a:rPr lang="en-US" sz="2299" spc="151">
                <a:solidFill>
                  <a:srgbClr val="000000"/>
                </a:solidFill>
                <a:latin typeface="Lustria"/>
                <a:ea typeface="Lustria"/>
                <a:cs typeface="Lustria"/>
                <a:sym typeface="Lustria"/>
              </a:rPr>
              <a:t>AR</a:t>
            </a:r>
            <a:r>
              <a:rPr lang="en-US" sz="2299" spc="151">
                <a:solidFill>
                  <a:srgbClr val="000000"/>
                </a:solidFill>
                <a:latin typeface="Lustria"/>
                <a:ea typeface="Lustria"/>
                <a:cs typeface="Lustria"/>
                <a:sym typeface="Lustria"/>
              </a:rPr>
              <a:t>DUINO-ESP8266-HOMEKIT-3GANG-SWITCH</a:t>
            </a:r>
          </a:p>
        </p:txBody>
      </p:sp>
      <p:sp>
        <p:nvSpPr>
          <p:cNvPr name="TextBox 11" id="11"/>
          <p:cNvSpPr txBox="true"/>
          <p:nvPr/>
        </p:nvSpPr>
        <p:spPr>
          <a:xfrm rot="0">
            <a:off x="9076399" y="5979711"/>
            <a:ext cx="11301259" cy="504826"/>
          </a:xfrm>
          <a:prstGeom prst="rect">
            <a:avLst/>
          </a:prstGeom>
        </p:spPr>
        <p:txBody>
          <a:bodyPr anchor="t" rtlCol="false" tIns="0" lIns="0" bIns="0" rIns="0">
            <a:spAutoFit/>
          </a:bodyPr>
          <a:lstStyle/>
          <a:p>
            <a:pPr algn="ctr">
              <a:lnSpc>
                <a:spcPts val="4199"/>
              </a:lnSpc>
              <a:spcBef>
                <a:spcPct val="0"/>
              </a:spcBef>
            </a:pPr>
            <a:r>
              <a:rPr lang="en-US" sz="2999" spc="197">
                <a:solidFill>
                  <a:srgbClr val="000000"/>
                </a:solidFill>
                <a:latin typeface="Lustria"/>
                <a:ea typeface="Lustria"/>
                <a:cs typeface="Lustria"/>
                <a:sym typeface="Lustria"/>
              </a:rPr>
              <a:t>ArduinoIoTCloud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5686349" y="565918"/>
            <a:ext cx="6910386" cy="8964665"/>
            <a:chOff x="0" y="0"/>
            <a:chExt cx="620732" cy="805259"/>
          </a:xfrm>
        </p:grpSpPr>
        <p:sp>
          <p:nvSpPr>
            <p:cNvPr name="Freeform 3" id="3"/>
            <p:cNvSpPr/>
            <p:nvPr/>
          </p:nvSpPr>
          <p:spPr>
            <a:xfrm flipH="false" flipV="false" rot="0">
              <a:off x="0" y="0"/>
              <a:ext cx="620732" cy="805259"/>
            </a:xfrm>
            <a:custGeom>
              <a:avLst/>
              <a:gdLst/>
              <a:ahLst/>
              <a:cxnLst/>
              <a:rect r="r" b="b" t="t" l="l"/>
              <a:pathLst>
                <a:path h="805259" w="620732">
                  <a:moveTo>
                    <a:pt x="207022" y="19070"/>
                  </a:moveTo>
                  <a:cubicBezTo>
                    <a:pt x="238743" y="7556"/>
                    <a:pt x="275025" y="0"/>
                    <a:pt x="310533" y="0"/>
                  </a:cubicBezTo>
                  <a:cubicBezTo>
                    <a:pt x="346043" y="0"/>
                    <a:pt x="380211" y="6476"/>
                    <a:pt x="411699" y="17990"/>
                  </a:cubicBezTo>
                  <a:cubicBezTo>
                    <a:pt x="412370" y="18350"/>
                    <a:pt x="413040" y="18350"/>
                    <a:pt x="413709" y="18710"/>
                  </a:cubicBezTo>
                  <a:cubicBezTo>
                    <a:pt x="531960" y="64765"/>
                    <a:pt x="619057" y="186379"/>
                    <a:pt x="620732" y="328335"/>
                  </a:cubicBezTo>
                  <a:lnTo>
                    <a:pt x="620732" y="805259"/>
                  </a:lnTo>
                  <a:lnTo>
                    <a:pt x="0" y="805259"/>
                  </a:lnTo>
                  <a:lnTo>
                    <a:pt x="0" y="328688"/>
                  </a:lnTo>
                  <a:cubicBezTo>
                    <a:pt x="1675" y="185660"/>
                    <a:pt x="87432" y="64045"/>
                    <a:pt x="207022" y="19070"/>
                  </a:cubicBez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88900"/>
              <a:ext cx="620732" cy="71635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317890" y="3934865"/>
            <a:ext cx="757668" cy="757668"/>
          </a:xfrm>
          <a:custGeom>
            <a:avLst/>
            <a:gdLst/>
            <a:ahLst/>
            <a:cxnLst/>
            <a:rect r="r" b="b" t="t" l="l"/>
            <a:pathLst>
              <a:path h="757668" w="757668">
                <a:moveTo>
                  <a:pt x="0" y="0"/>
                </a:moveTo>
                <a:lnTo>
                  <a:pt x="757668" y="0"/>
                </a:lnTo>
                <a:lnTo>
                  <a:pt x="757668" y="757668"/>
                </a:lnTo>
                <a:lnTo>
                  <a:pt x="0" y="757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207525" y="8000383"/>
            <a:ext cx="757668" cy="757668"/>
          </a:xfrm>
          <a:custGeom>
            <a:avLst/>
            <a:gdLst/>
            <a:ahLst/>
            <a:cxnLst/>
            <a:rect r="r" b="b" t="t" l="l"/>
            <a:pathLst>
              <a:path h="757668" w="757668">
                <a:moveTo>
                  <a:pt x="0" y="0"/>
                </a:moveTo>
                <a:lnTo>
                  <a:pt x="757668" y="0"/>
                </a:lnTo>
                <a:lnTo>
                  <a:pt x="757668" y="757667"/>
                </a:lnTo>
                <a:lnTo>
                  <a:pt x="0" y="757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078017" y="5076825"/>
            <a:ext cx="6131967" cy="690441"/>
          </a:xfrm>
          <a:prstGeom prst="rect">
            <a:avLst/>
          </a:prstGeom>
        </p:spPr>
        <p:txBody>
          <a:bodyPr anchor="t" rtlCol="false" tIns="0" lIns="0" bIns="0" rIns="0">
            <a:spAutoFit/>
          </a:bodyPr>
          <a:lstStyle/>
          <a:p>
            <a:pPr algn="ctr">
              <a:lnSpc>
                <a:spcPts val="5498"/>
              </a:lnSpc>
            </a:pPr>
            <a:r>
              <a:rPr lang="en-US" sz="4781" spc="573">
                <a:solidFill>
                  <a:srgbClr val="000000"/>
                </a:solidFill>
                <a:latin typeface="Lustria"/>
                <a:ea typeface="Lustria"/>
                <a:cs typeface="Lustria"/>
                <a:sym typeface="Lustria"/>
              </a:rPr>
              <a:t>DEMO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5686349" y="565918"/>
            <a:ext cx="6910386" cy="8964665"/>
            <a:chOff x="0" y="0"/>
            <a:chExt cx="620732" cy="805259"/>
          </a:xfrm>
        </p:grpSpPr>
        <p:sp>
          <p:nvSpPr>
            <p:cNvPr name="Freeform 3" id="3"/>
            <p:cNvSpPr/>
            <p:nvPr/>
          </p:nvSpPr>
          <p:spPr>
            <a:xfrm flipH="false" flipV="false" rot="0">
              <a:off x="0" y="0"/>
              <a:ext cx="620732" cy="805259"/>
            </a:xfrm>
            <a:custGeom>
              <a:avLst/>
              <a:gdLst/>
              <a:ahLst/>
              <a:cxnLst/>
              <a:rect r="r" b="b" t="t" l="l"/>
              <a:pathLst>
                <a:path h="805259" w="620732">
                  <a:moveTo>
                    <a:pt x="207022" y="19070"/>
                  </a:moveTo>
                  <a:cubicBezTo>
                    <a:pt x="238743" y="7556"/>
                    <a:pt x="275025" y="0"/>
                    <a:pt x="310533" y="0"/>
                  </a:cubicBezTo>
                  <a:cubicBezTo>
                    <a:pt x="346043" y="0"/>
                    <a:pt x="380211" y="6476"/>
                    <a:pt x="411699" y="17990"/>
                  </a:cubicBezTo>
                  <a:cubicBezTo>
                    <a:pt x="412370" y="18350"/>
                    <a:pt x="413040" y="18350"/>
                    <a:pt x="413709" y="18710"/>
                  </a:cubicBezTo>
                  <a:cubicBezTo>
                    <a:pt x="531960" y="64765"/>
                    <a:pt x="619057" y="186379"/>
                    <a:pt x="620732" y="328335"/>
                  </a:cubicBezTo>
                  <a:lnTo>
                    <a:pt x="620732" y="805259"/>
                  </a:lnTo>
                  <a:lnTo>
                    <a:pt x="0" y="805259"/>
                  </a:lnTo>
                  <a:lnTo>
                    <a:pt x="0" y="328688"/>
                  </a:lnTo>
                  <a:cubicBezTo>
                    <a:pt x="1675" y="185660"/>
                    <a:pt x="87432" y="64045"/>
                    <a:pt x="207022" y="19070"/>
                  </a:cubicBez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88900"/>
              <a:ext cx="620732" cy="71635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317890" y="3934865"/>
            <a:ext cx="757668" cy="757668"/>
          </a:xfrm>
          <a:custGeom>
            <a:avLst/>
            <a:gdLst/>
            <a:ahLst/>
            <a:cxnLst/>
            <a:rect r="r" b="b" t="t" l="l"/>
            <a:pathLst>
              <a:path h="757668" w="757668">
                <a:moveTo>
                  <a:pt x="0" y="0"/>
                </a:moveTo>
                <a:lnTo>
                  <a:pt x="757668" y="0"/>
                </a:lnTo>
                <a:lnTo>
                  <a:pt x="757668" y="757668"/>
                </a:lnTo>
                <a:lnTo>
                  <a:pt x="0" y="757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207525" y="8000383"/>
            <a:ext cx="757668" cy="757668"/>
          </a:xfrm>
          <a:custGeom>
            <a:avLst/>
            <a:gdLst/>
            <a:ahLst/>
            <a:cxnLst/>
            <a:rect r="r" b="b" t="t" l="l"/>
            <a:pathLst>
              <a:path h="757668" w="757668">
                <a:moveTo>
                  <a:pt x="0" y="0"/>
                </a:moveTo>
                <a:lnTo>
                  <a:pt x="757668" y="0"/>
                </a:lnTo>
                <a:lnTo>
                  <a:pt x="757668" y="757667"/>
                </a:lnTo>
                <a:lnTo>
                  <a:pt x="0" y="757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078017" y="5076825"/>
            <a:ext cx="6131967" cy="690441"/>
          </a:xfrm>
          <a:prstGeom prst="rect">
            <a:avLst/>
          </a:prstGeom>
        </p:spPr>
        <p:txBody>
          <a:bodyPr anchor="t" rtlCol="false" tIns="0" lIns="0" bIns="0" rIns="0">
            <a:spAutoFit/>
          </a:bodyPr>
          <a:lstStyle/>
          <a:p>
            <a:pPr algn="ctr">
              <a:lnSpc>
                <a:spcPts val="5498"/>
              </a:lnSpc>
            </a:pPr>
            <a:r>
              <a:rPr lang="en-US" sz="4781" spc="573">
                <a:solidFill>
                  <a:srgbClr val="000000"/>
                </a:solidFill>
                <a:latin typeface="Lustria"/>
                <a:ea typeface="Lustria"/>
                <a:cs typeface="Lustria"/>
                <a:sym typeface="Lustria"/>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6350" y="1250403"/>
            <a:ext cx="8115300" cy="1120210"/>
            <a:chOff x="0" y="0"/>
            <a:chExt cx="2137363" cy="295035"/>
          </a:xfrm>
        </p:grpSpPr>
        <p:sp>
          <p:nvSpPr>
            <p:cNvPr name="Freeform 3" id="3"/>
            <p:cNvSpPr/>
            <p:nvPr/>
          </p:nvSpPr>
          <p:spPr>
            <a:xfrm flipH="false" flipV="false" rot="0">
              <a:off x="0" y="0"/>
              <a:ext cx="2137363" cy="295035"/>
            </a:xfrm>
            <a:custGeom>
              <a:avLst/>
              <a:gdLst/>
              <a:ahLst/>
              <a:cxnLst/>
              <a:rect r="r" b="b" t="t" l="l"/>
              <a:pathLst>
                <a:path h="295035" w="2137363">
                  <a:moveTo>
                    <a:pt x="0" y="0"/>
                  </a:moveTo>
                  <a:lnTo>
                    <a:pt x="2137363" y="0"/>
                  </a:lnTo>
                  <a:lnTo>
                    <a:pt x="2137363" y="295035"/>
                  </a:lnTo>
                  <a:lnTo>
                    <a:pt x="0" y="295035"/>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38100"/>
              <a:ext cx="2137363" cy="33313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405686" y="4002269"/>
            <a:ext cx="360961" cy="360961"/>
          </a:xfrm>
          <a:custGeom>
            <a:avLst/>
            <a:gdLst/>
            <a:ahLst/>
            <a:cxnLst/>
            <a:rect r="r" b="b" t="t" l="l"/>
            <a:pathLst>
              <a:path h="360961" w="360961">
                <a:moveTo>
                  <a:pt x="0" y="0"/>
                </a:moveTo>
                <a:lnTo>
                  <a:pt x="360962" y="0"/>
                </a:lnTo>
                <a:lnTo>
                  <a:pt x="360962" y="360961"/>
                </a:lnTo>
                <a:lnTo>
                  <a:pt x="0" y="360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426667" y="5841428"/>
            <a:ext cx="360961" cy="360961"/>
          </a:xfrm>
          <a:custGeom>
            <a:avLst/>
            <a:gdLst/>
            <a:ahLst/>
            <a:cxnLst/>
            <a:rect r="r" b="b" t="t" l="l"/>
            <a:pathLst>
              <a:path h="360961" w="360961">
                <a:moveTo>
                  <a:pt x="0" y="0"/>
                </a:moveTo>
                <a:lnTo>
                  <a:pt x="360961" y="0"/>
                </a:lnTo>
                <a:lnTo>
                  <a:pt x="360961" y="360961"/>
                </a:lnTo>
                <a:lnTo>
                  <a:pt x="0" y="360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405686" y="4919395"/>
            <a:ext cx="360961" cy="360961"/>
          </a:xfrm>
          <a:custGeom>
            <a:avLst/>
            <a:gdLst/>
            <a:ahLst/>
            <a:cxnLst/>
            <a:rect r="r" b="b" t="t" l="l"/>
            <a:pathLst>
              <a:path h="360961" w="360961">
                <a:moveTo>
                  <a:pt x="0" y="0"/>
                </a:moveTo>
                <a:lnTo>
                  <a:pt x="360962" y="0"/>
                </a:lnTo>
                <a:lnTo>
                  <a:pt x="360962" y="360962"/>
                </a:lnTo>
                <a:lnTo>
                  <a:pt x="0" y="360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5246542" y="1419146"/>
            <a:ext cx="7836877" cy="712470"/>
          </a:xfrm>
          <a:prstGeom prst="rect">
            <a:avLst/>
          </a:prstGeom>
        </p:spPr>
        <p:txBody>
          <a:bodyPr anchor="t" rtlCol="false" tIns="0" lIns="0" bIns="0" rIns="0">
            <a:spAutoFit/>
          </a:bodyPr>
          <a:lstStyle/>
          <a:p>
            <a:pPr algn="ctr">
              <a:lnSpc>
                <a:spcPts val="5880"/>
              </a:lnSpc>
              <a:spcBef>
                <a:spcPct val="0"/>
              </a:spcBef>
            </a:pPr>
            <a:r>
              <a:rPr lang="en-US" sz="4200" spc="504">
                <a:solidFill>
                  <a:srgbClr val="000000"/>
                </a:solidFill>
                <a:latin typeface="Lustria"/>
                <a:ea typeface="Lustria"/>
                <a:cs typeface="Lustria"/>
                <a:sym typeface="Lustria"/>
              </a:rPr>
              <a:t>NỘI DUNG</a:t>
            </a:r>
          </a:p>
        </p:txBody>
      </p:sp>
      <p:sp>
        <p:nvSpPr>
          <p:cNvPr name="TextBox 9" id="9"/>
          <p:cNvSpPr txBox="true"/>
          <p:nvPr/>
        </p:nvSpPr>
        <p:spPr>
          <a:xfrm rot="0">
            <a:off x="7010894" y="3934626"/>
            <a:ext cx="6977173" cy="679063"/>
          </a:xfrm>
          <a:prstGeom prst="rect">
            <a:avLst/>
          </a:prstGeom>
        </p:spPr>
        <p:txBody>
          <a:bodyPr anchor="t" rtlCol="false" tIns="0" lIns="0" bIns="0" rIns="0">
            <a:spAutoFit/>
          </a:bodyPr>
          <a:lstStyle/>
          <a:p>
            <a:pPr algn="l">
              <a:lnSpc>
                <a:spcPts val="5621"/>
              </a:lnSpc>
              <a:spcBef>
                <a:spcPct val="0"/>
              </a:spcBef>
            </a:pPr>
            <a:r>
              <a:rPr lang="en-US" sz="4015" spc="477">
                <a:solidFill>
                  <a:srgbClr val="000000"/>
                </a:solidFill>
                <a:latin typeface="Lustria"/>
                <a:ea typeface="Lustria"/>
                <a:cs typeface="Lustria"/>
                <a:sym typeface="Lustria"/>
              </a:rPr>
              <a:t>MỤC TIÊU ĐỀ TÀI </a:t>
            </a:r>
          </a:p>
        </p:txBody>
      </p:sp>
      <p:sp>
        <p:nvSpPr>
          <p:cNvPr name="TextBox 10" id="10"/>
          <p:cNvSpPr txBox="true"/>
          <p:nvPr/>
        </p:nvSpPr>
        <p:spPr>
          <a:xfrm rot="0">
            <a:off x="7031874" y="5773784"/>
            <a:ext cx="6169776" cy="679063"/>
          </a:xfrm>
          <a:prstGeom prst="rect">
            <a:avLst/>
          </a:prstGeom>
        </p:spPr>
        <p:txBody>
          <a:bodyPr anchor="t" rtlCol="false" tIns="0" lIns="0" bIns="0" rIns="0">
            <a:spAutoFit/>
          </a:bodyPr>
          <a:lstStyle/>
          <a:p>
            <a:pPr algn="l">
              <a:lnSpc>
                <a:spcPts val="5621"/>
              </a:lnSpc>
              <a:spcBef>
                <a:spcPct val="0"/>
              </a:spcBef>
            </a:pPr>
            <a:r>
              <a:rPr lang="en-US" sz="4015" spc="477">
                <a:solidFill>
                  <a:srgbClr val="000000"/>
                </a:solidFill>
                <a:latin typeface="Lustria"/>
                <a:ea typeface="Lustria"/>
                <a:cs typeface="Lustria"/>
                <a:sym typeface="Lustria"/>
              </a:rPr>
              <a:t>SƠ ĐỒ ĐẤU DÂY</a:t>
            </a:r>
          </a:p>
        </p:txBody>
      </p:sp>
      <p:sp>
        <p:nvSpPr>
          <p:cNvPr name="TextBox 11" id="11"/>
          <p:cNvSpPr txBox="true"/>
          <p:nvPr/>
        </p:nvSpPr>
        <p:spPr>
          <a:xfrm rot="0">
            <a:off x="7010894" y="4860308"/>
            <a:ext cx="6977173" cy="679063"/>
          </a:xfrm>
          <a:prstGeom prst="rect">
            <a:avLst/>
          </a:prstGeom>
        </p:spPr>
        <p:txBody>
          <a:bodyPr anchor="t" rtlCol="false" tIns="0" lIns="0" bIns="0" rIns="0">
            <a:spAutoFit/>
          </a:bodyPr>
          <a:lstStyle/>
          <a:p>
            <a:pPr algn="l">
              <a:lnSpc>
                <a:spcPts val="5621"/>
              </a:lnSpc>
              <a:spcBef>
                <a:spcPct val="0"/>
              </a:spcBef>
            </a:pPr>
            <a:r>
              <a:rPr lang="en-US" sz="4015" spc="477">
                <a:solidFill>
                  <a:srgbClr val="000000"/>
                </a:solidFill>
                <a:latin typeface="Lustria"/>
                <a:ea typeface="Lustria"/>
                <a:cs typeface="Lustria"/>
                <a:sym typeface="Lustria"/>
              </a:rPr>
              <a:t>CƠ SƠ LÝ THUYẾT </a:t>
            </a:r>
          </a:p>
        </p:txBody>
      </p:sp>
      <p:sp>
        <p:nvSpPr>
          <p:cNvPr name="Freeform 12" id="12"/>
          <p:cNvSpPr/>
          <p:nvPr/>
        </p:nvSpPr>
        <p:spPr>
          <a:xfrm flipH="false" flipV="false" rot="0">
            <a:off x="6426667" y="6751932"/>
            <a:ext cx="360961" cy="360961"/>
          </a:xfrm>
          <a:custGeom>
            <a:avLst/>
            <a:gdLst/>
            <a:ahLst/>
            <a:cxnLst/>
            <a:rect r="r" b="b" t="t" l="l"/>
            <a:pathLst>
              <a:path h="360961" w="360961">
                <a:moveTo>
                  <a:pt x="0" y="0"/>
                </a:moveTo>
                <a:lnTo>
                  <a:pt x="360961" y="0"/>
                </a:lnTo>
                <a:lnTo>
                  <a:pt x="360961" y="360961"/>
                </a:lnTo>
                <a:lnTo>
                  <a:pt x="0" y="360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031874" y="6684288"/>
            <a:ext cx="4338500" cy="679063"/>
          </a:xfrm>
          <a:prstGeom prst="rect">
            <a:avLst/>
          </a:prstGeom>
        </p:spPr>
        <p:txBody>
          <a:bodyPr anchor="t" rtlCol="false" tIns="0" lIns="0" bIns="0" rIns="0">
            <a:spAutoFit/>
          </a:bodyPr>
          <a:lstStyle/>
          <a:p>
            <a:pPr algn="l">
              <a:lnSpc>
                <a:spcPts val="5621"/>
              </a:lnSpc>
              <a:spcBef>
                <a:spcPct val="0"/>
              </a:spcBef>
            </a:pPr>
            <a:r>
              <a:rPr lang="en-US" sz="4015" spc="477">
                <a:solidFill>
                  <a:srgbClr val="000000"/>
                </a:solidFill>
                <a:latin typeface="Lustria"/>
                <a:ea typeface="Lustria"/>
                <a:cs typeface="Lustria"/>
                <a:sym typeface="Lustria"/>
              </a:rPr>
              <a:t>DEMO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1028700" y="8535147"/>
            <a:ext cx="16230600" cy="723153"/>
            <a:chOff x="0" y="0"/>
            <a:chExt cx="4274726" cy="190460"/>
          </a:xfrm>
        </p:grpSpPr>
        <p:sp>
          <p:nvSpPr>
            <p:cNvPr name="Freeform 3" id="3"/>
            <p:cNvSpPr/>
            <p:nvPr/>
          </p:nvSpPr>
          <p:spPr>
            <a:xfrm flipH="false" flipV="false" rot="0">
              <a:off x="0" y="0"/>
              <a:ext cx="4274726" cy="190460"/>
            </a:xfrm>
            <a:custGeom>
              <a:avLst/>
              <a:gdLst/>
              <a:ahLst/>
              <a:cxnLst/>
              <a:rect r="r" b="b" t="t" l="l"/>
              <a:pathLst>
                <a:path h="190460" w="4274726">
                  <a:moveTo>
                    <a:pt x="0" y="0"/>
                  </a:moveTo>
                  <a:lnTo>
                    <a:pt x="4274726" y="0"/>
                  </a:lnTo>
                  <a:lnTo>
                    <a:pt x="4274726" y="190460"/>
                  </a:lnTo>
                  <a:lnTo>
                    <a:pt x="0" y="190460"/>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38100"/>
              <a:ext cx="4274726" cy="22856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11401393" y="707266"/>
            <a:ext cx="6049154" cy="7014430"/>
            <a:chOff x="0" y="0"/>
            <a:chExt cx="7548118" cy="8752586"/>
          </a:xfrm>
        </p:grpSpPr>
        <p:sp>
          <p:nvSpPr>
            <p:cNvPr name="Freeform 6" id="6"/>
            <p:cNvSpPr/>
            <p:nvPr/>
          </p:nvSpPr>
          <p:spPr>
            <a:xfrm flipH="false" flipV="false" rot="0">
              <a:off x="648843" y="390652"/>
              <a:ext cx="6250432" cy="7971409"/>
            </a:xfrm>
            <a:custGeom>
              <a:avLst/>
              <a:gdLst/>
              <a:ahLst/>
              <a:cxnLst/>
              <a:rect r="r" b="b" t="t" l="l"/>
              <a:pathLst>
                <a:path h="7971409" w="6250432">
                  <a:moveTo>
                    <a:pt x="0" y="7971409"/>
                  </a:moveTo>
                  <a:lnTo>
                    <a:pt x="0" y="3197733"/>
                  </a:lnTo>
                  <a:cubicBezTo>
                    <a:pt x="11557" y="2327275"/>
                    <a:pt x="381254" y="1508125"/>
                    <a:pt x="1041019" y="891032"/>
                  </a:cubicBezTo>
                  <a:cubicBezTo>
                    <a:pt x="1637538" y="333121"/>
                    <a:pt x="2416556" y="0"/>
                    <a:pt x="3125216" y="0"/>
                  </a:cubicBezTo>
                  <a:cubicBezTo>
                    <a:pt x="3833876" y="0"/>
                    <a:pt x="4612894" y="333121"/>
                    <a:pt x="5209413" y="891032"/>
                  </a:cubicBezTo>
                  <a:cubicBezTo>
                    <a:pt x="5869178" y="1508252"/>
                    <a:pt x="6238875" y="2327275"/>
                    <a:pt x="6250432" y="3197733"/>
                  </a:cubicBezTo>
                  <a:lnTo>
                    <a:pt x="6250432" y="7971409"/>
                  </a:lnTo>
                  <a:lnTo>
                    <a:pt x="0" y="7971409"/>
                  </a:lnTo>
                  <a:close/>
                </a:path>
              </a:pathLst>
            </a:custGeom>
            <a:blipFill>
              <a:blip r:embed="rId2"/>
              <a:stretch>
                <a:fillRect l="-45710" t="0" r="-45710" b="0"/>
              </a:stretch>
            </a:blipFill>
          </p:spPr>
        </p:sp>
        <p:sp>
          <p:nvSpPr>
            <p:cNvPr name="Freeform 7" id="7"/>
            <p:cNvSpPr/>
            <p:nvPr/>
          </p:nvSpPr>
          <p:spPr>
            <a:xfrm flipH="false" flipV="false" rot="0">
              <a:off x="20955" y="0"/>
              <a:ext cx="7506082" cy="8752332"/>
            </a:xfrm>
            <a:custGeom>
              <a:avLst/>
              <a:gdLst/>
              <a:ahLst/>
              <a:cxnLst/>
              <a:rect r="r" b="b" t="t" l="l"/>
              <a:pathLst>
                <a:path h="8752332" w="7506082">
                  <a:moveTo>
                    <a:pt x="5843778" y="1274572"/>
                  </a:moveTo>
                  <a:cubicBezTo>
                    <a:pt x="5245608" y="715010"/>
                    <a:pt x="4464050" y="381000"/>
                    <a:pt x="3753104" y="381000"/>
                  </a:cubicBezTo>
                  <a:cubicBezTo>
                    <a:pt x="3042158" y="381000"/>
                    <a:pt x="2260600" y="715010"/>
                    <a:pt x="1662430" y="1274572"/>
                  </a:cubicBezTo>
                  <a:cubicBezTo>
                    <a:pt x="1000887" y="1893570"/>
                    <a:pt x="630047" y="2715133"/>
                    <a:pt x="618363" y="3588385"/>
                  </a:cubicBezTo>
                  <a:lnTo>
                    <a:pt x="618363" y="8371586"/>
                  </a:lnTo>
                  <a:lnTo>
                    <a:pt x="6887845" y="8371586"/>
                  </a:lnTo>
                  <a:lnTo>
                    <a:pt x="6887845" y="3588258"/>
                  </a:lnTo>
                  <a:cubicBezTo>
                    <a:pt x="6876161" y="2715133"/>
                    <a:pt x="6505321" y="1893570"/>
                    <a:pt x="5843778" y="1274572"/>
                  </a:cubicBezTo>
                  <a:close/>
                  <a:moveTo>
                    <a:pt x="6868795" y="8352536"/>
                  </a:moveTo>
                  <a:lnTo>
                    <a:pt x="637413" y="8352536"/>
                  </a:lnTo>
                  <a:lnTo>
                    <a:pt x="637413" y="3588512"/>
                  </a:lnTo>
                  <a:cubicBezTo>
                    <a:pt x="648970" y="2720721"/>
                    <a:pt x="1017651" y="1903857"/>
                    <a:pt x="1675384" y="1288542"/>
                  </a:cubicBezTo>
                  <a:cubicBezTo>
                    <a:pt x="2270252" y="732155"/>
                    <a:pt x="3046857" y="400050"/>
                    <a:pt x="3753104" y="400050"/>
                  </a:cubicBezTo>
                  <a:cubicBezTo>
                    <a:pt x="4459351" y="400050"/>
                    <a:pt x="5235956" y="732155"/>
                    <a:pt x="5830697" y="1288542"/>
                  </a:cubicBezTo>
                  <a:cubicBezTo>
                    <a:pt x="6488430" y="1903857"/>
                    <a:pt x="6857111" y="2720594"/>
                    <a:pt x="6868668" y="3588385"/>
                  </a:cubicBezTo>
                  <a:lnTo>
                    <a:pt x="6868668" y="8352536"/>
                  </a:lnTo>
                  <a:close/>
                  <a:moveTo>
                    <a:pt x="7440676" y="3732784"/>
                  </a:moveTo>
                  <a:cubicBezTo>
                    <a:pt x="7404100" y="3717544"/>
                    <a:pt x="7371208" y="3695446"/>
                    <a:pt x="7343013" y="3667506"/>
                  </a:cubicBezTo>
                  <a:cubicBezTo>
                    <a:pt x="7314693" y="3639439"/>
                    <a:pt x="7292468" y="3606800"/>
                    <a:pt x="7276973" y="3570351"/>
                  </a:cubicBezTo>
                  <a:cubicBezTo>
                    <a:pt x="7273544" y="3562223"/>
                    <a:pt x="7270496" y="3554095"/>
                    <a:pt x="7267830" y="3545840"/>
                  </a:cubicBezTo>
                  <a:cubicBezTo>
                    <a:pt x="7244843" y="2582164"/>
                    <a:pt x="6832727" y="1678178"/>
                    <a:pt x="6104128" y="996569"/>
                  </a:cubicBezTo>
                  <a:cubicBezTo>
                    <a:pt x="5437124" y="372491"/>
                    <a:pt x="4558157" y="0"/>
                    <a:pt x="3753104" y="0"/>
                  </a:cubicBezTo>
                  <a:cubicBezTo>
                    <a:pt x="2948051" y="0"/>
                    <a:pt x="2069084" y="372491"/>
                    <a:pt x="1402207" y="996442"/>
                  </a:cubicBezTo>
                  <a:cubicBezTo>
                    <a:pt x="663448" y="1687449"/>
                    <a:pt x="249809" y="2607056"/>
                    <a:pt x="237490" y="3586226"/>
                  </a:cubicBezTo>
                  <a:lnTo>
                    <a:pt x="237490" y="6819900"/>
                  </a:lnTo>
                  <a:cubicBezTo>
                    <a:pt x="234569" y="6829298"/>
                    <a:pt x="231394" y="6838569"/>
                    <a:pt x="227584" y="6847586"/>
                  </a:cubicBezTo>
                  <a:cubicBezTo>
                    <a:pt x="212344" y="6884162"/>
                    <a:pt x="190246" y="6917055"/>
                    <a:pt x="162306" y="6945249"/>
                  </a:cubicBezTo>
                  <a:cubicBezTo>
                    <a:pt x="134239" y="6973570"/>
                    <a:pt x="101600" y="6995795"/>
                    <a:pt x="65151" y="7011289"/>
                  </a:cubicBezTo>
                  <a:cubicBezTo>
                    <a:pt x="44069" y="7020306"/>
                    <a:pt x="22352" y="7026783"/>
                    <a:pt x="0" y="7030847"/>
                  </a:cubicBezTo>
                  <a:cubicBezTo>
                    <a:pt x="22352" y="7034784"/>
                    <a:pt x="44196" y="7041134"/>
                    <a:pt x="65278" y="7049897"/>
                  </a:cubicBezTo>
                  <a:cubicBezTo>
                    <a:pt x="101854" y="7065137"/>
                    <a:pt x="134747" y="7087235"/>
                    <a:pt x="162941" y="7115175"/>
                  </a:cubicBezTo>
                  <a:cubicBezTo>
                    <a:pt x="191262" y="7143242"/>
                    <a:pt x="213487" y="7175881"/>
                    <a:pt x="228981" y="7212330"/>
                  </a:cubicBezTo>
                  <a:cubicBezTo>
                    <a:pt x="232156" y="7219824"/>
                    <a:pt x="234950" y="7227443"/>
                    <a:pt x="237490" y="7235063"/>
                  </a:cubicBezTo>
                  <a:lnTo>
                    <a:pt x="237490" y="8709787"/>
                  </a:lnTo>
                  <a:cubicBezTo>
                    <a:pt x="237490" y="8733282"/>
                    <a:pt x="256540" y="8752332"/>
                    <a:pt x="280035" y="8752332"/>
                  </a:cubicBezTo>
                  <a:lnTo>
                    <a:pt x="7226427" y="8752332"/>
                  </a:lnTo>
                  <a:cubicBezTo>
                    <a:pt x="7249922" y="8752332"/>
                    <a:pt x="7268972" y="8733282"/>
                    <a:pt x="7268972" y="8709787"/>
                  </a:cubicBezTo>
                  <a:lnTo>
                    <a:pt x="7268972" y="3961765"/>
                  </a:lnTo>
                  <a:cubicBezTo>
                    <a:pt x="7271766" y="3952875"/>
                    <a:pt x="7274941" y="3943985"/>
                    <a:pt x="7278497" y="3935349"/>
                  </a:cubicBezTo>
                  <a:cubicBezTo>
                    <a:pt x="7293737" y="3898773"/>
                    <a:pt x="7315835" y="3865880"/>
                    <a:pt x="7343775" y="3837686"/>
                  </a:cubicBezTo>
                  <a:cubicBezTo>
                    <a:pt x="7371843" y="3809365"/>
                    <a:pt x="7404482" y="3787140"/>
                    <a:pt x="7440931" y="3771646"/>
                  </a:cubicBezTo>
                  <a:cubicBezTo>
                    <a:pt x="7462012" y="3762629"/>
                    <a:pt x="7483730" y="3756152"/>
                    <a:pt x="7506082" y="3752088"/>
                  </a:cubicBezTo>
                  <a:cubicBezTo>
                    <a:pt x="7483602" y="3748024"/>
                    <a:pt x="7461758" y="3741547"/>
                    <a:pt x="7440676" y="3732784"/>
                  </a:cubicBezTo>
                  <a:close/>
                  <a:moveTo>
                    <a:pt x="7249795" y="8710041"/>
                  </a:moveTo>
                  <a:cubicBezTo>
                    <a:pt x="7249795" y="8722995"/>
                    <a:pt x="7239254" y="8733536"/>
                    <a:pt x="7226300" y="8733536"/>
                  </a:cubicBezTo>
                  <a:lnTo>
                    <a:pt x="279908" y="8733536"/>
                  </a:lnTo>
                  <a:cubicBezTo>
                    <a:pt x="266954" y="8733536"/>
                    <a:pt x="256413" y="8722995"/>
                    <a:pt x="256413" y="8710041"/>
                  </a:cubicBezTo>
                  <a:lnTo>
                    <a:pt x="256413" y="7243699"/>
                  </a:lnTo>
                  <a:cubicBezTo>
                    <a:pt x="259588" y="7233158"/>
                    <a:pt x="263271" y="7222744"/>
                    <a:pt x="267462" y="7212457"/>
                  </a:cubicBezTo>
                  <a:cubicBezTo>
                    <a:pt x="282702" y="7175881"/>
                    <a:pt x="304800" y="7142988"/>
                    <a:pt x="332740" y="7114794"/>
                  </a:cubicBezTo>
                  <a:cubicBezTo>
                    <a:pt x="360807" y="7086473"/>
                    <a:pt x="393446" y="7064248"/>
                    <a:pt x="429895" y="7048753"/>
                  </a:cubicBezTo>
                  <a:cubicBezTo>
                    <a:pt x="450977" y="7039736"/>
                    <a:pt x="472694" y="7033260"/>
                    <a:pt x="495046" y="7029196"/>
                  </a:cubicBezTo>
                  <a:cubicBezTo>
                    <a:pt x="472694" y="7025259"/>
                    <a:pt x="450850" y="7018909"/>
                    <a:pt x="429768" y="7010146"/>
                  </a:cubicBezTo>
                  <a:cubicBezTo>
                    <a:pt x="393192" y="6994906"/>
                    <a:pt x="360299" y="6972808"/>
                    <a:pt x="332105" y="6944868"/>
                  </a:cubicBezTo>
                  <a:cubicBezTo>
                    <a:pt x="303784" y="6916800"/>
                    <a:pt x="281559" y="6884161"/>
                    <a:pt x="266065" y="6847712"/>
                  </a:cubicBezTo>
                  <a:cubicBezTo>
                    <a:pt x="262382" y="6839076"/>
                    <a:pt x="259207" y="6830440"/>
                    <a:pt x="256413" y="6821550"/>
                  </a:cubicBezTo>
                  <a:lnTo>
                    <a:pt x="256413" y="3585972"/>
                  </a:lnTo>
                  <a:cubicBezTo>
                    <a:pt x="268732" y="2612517"/>
                    <a:pt x="680212" y="1697863"/>
                    <a:pt x="1415161" y="1010285"/>
                  </a:cubicBezTo>
                  <a:cubicBezTo>
                    <a:pt x="2078736" y="389636"/>
                    <a:pt x="2952750" y="19050"/>
                    <a:pt x="3753104" y="19050"/>
                  </a:cubicBezTo>
                  <a:cubicBezTo>
                    <a:pt x="4553458" y="19050"/>
                    <a:pt x="5427472" y="389636"/>
                    <a:pt x="6091047" y="1010285"/>
                  </a:cubicBezTo>
                  <a:cubicBezTo>
                    <a:pt x="6814693" y="1687195"/>
                    <a:pt x="7224395" y="2584450"/>
                    <a:pt x="7248652" y="3541395"/>
                  </a:cubicBezTo>
                  <a:cubicBezTo>
                    <a:pt x="7245732" y="3551174"/>
                    <a:pt x="7242302" y="3560826"/>
                    <a:pt x="7238238" y="3570351"/>
                  </a:cubicBezTo>
                  <a:cubicBezTo>
                    <a:pt x="7222998" y="3606927"/>
                    <a:pt x="7200900" y="3639820"/>
                    <a:pt x="7172960" y="3668014"/>
                  </a:cubicBezTo>
                  <a:cubicBezTo>
                    <a:pt x="7145020" y="3696208"/>
                    <a:pt x="7112254" y="3718560"/>
                    <a:pt x="7075805" y="3734054"/>
                  </a:cubicBezTo>
                  <a:cubicBezTo>
                    <a:pt x="7054723" y="3743071"/>
                    <a:pt x="7033006" y="3749548"/>
                    <a:pt x="7010654" y="3753612"/>
                  </a:cubicBezTo>
                  <a:cubicBezTo>
                    <a:pt x="7033006" y="3757549"/>
                    <a:pt x="7054850" y="3763899"/>
                    <a:pt x="7075932" y="3772662"/>
                  </a:cubicBezTo>
                  <a:cubicBezTo>
                    <a:pt x="7112508" y="3787903"/>
                    <a:pt x="7145401" y="3810000"/>
                    <a:pt x="7173595" y="3837941"/>
                  </a:cubicBezTo>
                  <a:cubicBezTo>
                    <a:pt x="7201916" y="3866007"/>
                    <a:pt x="7224141" y="3898647"/>
                    <a:pt x="7239635" y="3935095"/>
                  </a:cubicBezTo>
                  <a:cubicBezTo>
                    <a:pt x="7243445" y="3944112"/>
                    <a:pt x="7246747" y="3953256"/>
                    <a:pt x="7249668" y="3962400"/>
                  </a:cubicBezTo>
                  <a:lnTo>
                    <a:pt x="7249795" y="8710041"/>
                  </a:lnTo>
                  <a:lnTo>
                    <a:pt x="7249795" y="8710041"/>
                  </a:lnTo>
                  <a:close/>
                </a:path>
              </a:pathLst>
            </a:custGeom>
            <a:solidFill>
              <a:srgbClr val="000000"/>
            </a:solidFill>
          </p:spPr>
        </p:sp>
      </p:grpSp>
      <p:sp>
        <p:nvSpPr>
          <p:cNvPr name="TextBox 8" id="8"/>
          <p:cNvSpPr txBox="true"/>
          <p:nvPr/>
        </p:nvSpPr>
        <p:spPr>
          <a:xfrm rot="0">
            <a:off x="12597552" y="8724335"/>
            <a:ext cx="3988030" cy="306705"/>
          </a:xfrm>
          <a:prstGeom prst="rect">
            <a:avLst/>
          </a:prstGeom>
        </p:spPr>
        <p:txBody>
          <a:bodyPr anchor="t" rtlCol="false" tIns="0" lIns="0" bIns="0" rIns="0">
            <a:spAutoFit/>
          </a:bodyPr>
          <a:lstStyle/>
          <a:p>
            <a:pPr algn="r">
              <a:lnSpc>
                <a:spcPts val="2520"/>
              </a:lnSpc>
              <a:spcBef>
                <a:spcPct val="0"/>
              </a:spcBef>
            </a:pPr>
            <a:r>
              <a:rPr lang="en-US" sz="1800" spc="118">
                <a:solidFill>
                  <a:srgbClr val="000000"/>
                </a:solidFill>
                <a:latin typeface="Lustria"/>
                <a:ea typeface="Lustria"/>
                <a:cs typeface="Lustria"/>
                <a:sym typeface="Lustria"/>
              </a:rPr>
              <a:t>NHÓM 7 </a:t>
            </a:r>
          </a:p>
        </p:txBody>
      </p:sp>
      <p:sp>
        <p:nvSpPr>
          <p:cNvPr name="TextBox 9" id="9"/>
          <p:cNvSpPr txBox="true"/>
          <p:nvPr/>
        </p:nvSpPr>
        <p:spPr>
          <a:xfrm rot="0">
            <a:off x="12431955" y="7889357"/>
            <a:ext cx="3988030" cy="306678"/>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Lustria"/>
                <a:ea typeface="Lustria"/>
                <a:cs typeface="Lustria"/>
                <a:sym typeface="Lustria"/>
              </a:rPr>
              <a:t>Légende de l’image</a:t>
            </a:r>
          </a:p>
        </p:txBody>
      </p:sp>
      <p:sp>
        <p:nvSpPr>
          <p:cNvPr name="TextBox 10" id="10"/>
          <p:cNvSpPr txBox="true"/>
          <p:nvPr/>
        </p:nvSpPr>
        <p:spPr>
          <a:xfrm rot="0">
            <a:off x="1028700" y="1621730"/>
            <a:ext cx="7836877" cy="679450"/>
          </a:xfrm>
          <a:prstGeom prst="rect">
            <a:avLst/>
          </a:prstGeom>
        </p:spPr>
        <p:txBody>
          <a:bodyPr anchor="t" rtlCol="false" tIns="0" lIns="0" bIns="0" rIns="0">
            <a:spAutoFit/>
          </a:bodyPr>
          <a:lstStyle/>
          <a:p>
            <a:pPr algn="l">
              <a:lnSpc>
                <a:spcPts val="5600"/>
              </a:lnSpc>
              <a:spcBef>
                <a:spcPct val="0"/>
              </a:spcBef>
            </a:pPr>
            <a:r>
              <a:rPr lang="en-US" sz="4000" spc="480">
                <a:solidFill>
                  <a:srgbClr val="000000"/>
                </a:solidFill>
                <a:latin typeface="Lustria"/>
                <a:ea typeface="Lustria"/>
                <a:cs typeface="Lustria"/>
                <a:sym typeface="Lustria"/>
              </a:rPr>
              <a:t>MỤC TIÊU</a:t>
            </a:r>
          </a:p>
        </p:txBody>
      </p:sp>
      <p:sp>
        <p:nvSpPr>
          <p:cNvPr name="TextBox 11" id="11"/>
          <p:cNvSpPr txBox="true"/>
          <p:nvPr/>
        </p:nvSpPr>
        <p:spPr>
          <a:xfrm rot="0">
            <a:off x="894854" y="2680970"/>
            <a:ext cx="8673583" cy="24625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Inria Serif"/>
                <a:ea typeface="Inria Serif"/>
                <a:cs typeface="Inria Serif"/>
                <a:sym typeface="Inria Serif"/>
              </a:rPr>
              <a:t>     Xây dựng một hệ thống công tắc điện thông minh cho phép người dùng ios điều khiển, giám sát thiết bị điện trong nhà thông qua Internet (bằng điện thoại hoặc giọng nói), đồng thời vẫn giữ được khả năng điều khiển thủ công truyền thống</a:t>
            </a:r>
          </a:p>
        </p:txBody>
      </p:sp>
      <p:sp>
        <p:nvSpPr>
          <p:cNvPr name="TextBox 12" id="12"/>
          <p:cNvSpPr txBox="true"/>
          <p:nvPr/>
        </p:nvSpPr>
        <p:spPr>
          <a:xfrm rot="0">
            <a:off x="1702419" y="8724335"/>
            <a:ext cx="3988030" cy="306705"/>
          </a:xfrm>
          <a:prstGeom prst="rect">
            <a:avLst/>
          </a:prstGeom>
        </p:spPr>
        <p:txBody>
          <a:bodyPr anchor="t" rtlCol="false" tIns="0" lIns="0" bIns="0" rIns="0">
            <a:spAutoFit/>
          </a:bodyPr>
          <a:lstStyle/>
          <a:p>
            <a:pPr algn="l">
              <a:lnSpc>
                <a:spcPts val="2520"/>
              </a:lnSpc>
              <a:spcBef>
                <a:spcPct val="0"/>
              </a:spcBef>
            </a:pPr>
            <a:r>
              <a:rPr lang="en-US" sz="1800" spc="118">
                <a:solidFill>
                  <a:srgbClr val="000000"/>
                </a:solidFill>
                <a:latin typeface="Lustria"/>
                <a:ea typeface="Lustria"/>
                <a:cs typeface="Lustria"/>
                <a:sym typeface="Lustria"/>
              </a:rPr>
              <a:t>PAGE 3</a:t>
            </a:r>
          </a:p>
        </p:txBody>
      </p:sp>
      <p:sp>
        <p:nvSpPr>
          <p:cNvPr name="TextBox 13" id="13"/>
          <p:cNvSpPr txBox="true"/>
          <p:nvPr/>
        </p:nvSpPr>
        <p:spPr>
          <a:xfrm rot="0">
            <a:off x="894854" y="5259165"/>
            <a:ext cx="8673583" cy="2462530"/>
          </a:xfrm>
          <a:prstGeom prst="rect">
            <a:avLst/>
          </a:prstGeom>
        </p:spPr>
        <p:txBody>
          <a:bodyPr anchor="t" rtlCol="false" tIns="0" lIns="0" bIns="0" rIns="0">
            <a:spAutoFit/>
          </a:bodyPr>
          <a:lstStyle/>
          <a:p>
            <a:pPr algn="l">
              <a:lnSpc>
                <a:spcPts val="3919"/>
              </a:lnSpc>
            </a:pPr>
            <a:r>
              <a:rPr lang="en-US" sz="2799">
                <a:solidFill>
                  <a:srgbClr val="000000"/>
                </a:solidFill>
                <a:latin typeface="Inria Serif"/>
                <a:ea typeface="Inria Serif"/>
                <a:cs typeface="Inria Serif"/>
                <a:sym typeface="Inria Serif"/>
              </a:rPr>
              <a:t>     Tích hợp thiết bị với Apple Home, Google Home cho phép:</a:t>
            </a:r>
          </a:p>
          <a:p>
            <a:pPr algn="l" marL="604516" indent="-302258" lvl="1">
              <a:lnSpc>
                <a:spcPts val="3919"/>
              </a:lnSpc>
              <a:buFont typeface="Arial"/>
              <a:buChar char="•"/>
            </a:pPr>
            <a:r>
              <a:rPr lang="en-US" sz="2799">
                <a:solidFill>
                  <a:srgbClr val="000000"/>
                </a:solidFill>
                <a:latin typeface="Inria Serif"/>
                <a:ea typeface="Inria Serif"/>
                <a:cs typeface="Inria Serif"/>
                <a:sym typeface="Inria Serif"/>
              </a:rPr>
              <a:t>Điều khiển bật/tắt đèn bằng giọng nói.</a:t>
            </a:r>
          </a:p>
          <a:p>
            <a:pPr algn="l" marL="604516" indent="-302258" lvl="1">
              <a:lnSpc>
                <a:spcPts val="3919"/>
              </a:lnSpc>
              <a:buFont typeface="Arial"/>
              <a:buChar char="•"/>
            </a:pPr>
            <a:r>
              <a:rPr lang="en-US" sz="2799">
                <a:solidFill>
                  <a:srgbClr val="000000"/>
                </a:solidFill>
                <a:latin typeface="Inria Serif"/>
                <a:ea typeface="Inria Serif"/>
                <a:cs typeface="Inria Serif"/>
                <a:sym typeface="Inria Serif"/>
              </a:rPr>
              <a:t>Điều khiển đèn từ xa qua Internet.</a:t>
            </a:r>
          </a:p>
          <a:p>
            <a:pPr algn="l">
              <a:lnSpc>
                <a:spcPts val="391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1028700" y="8535147"/>
            <a:ext cx="16230600" cy="723153"/>
            <a:chOff x="0" y="0"/>
            <a:chExt cx="4274726" cy="190460"/>
          </a:xfrm>
        </p:grpSpPr>
        <p:sp>
          <p:nvSpPr>
            <p:cNvPr name="Freeform 3" id="3"/>
            <p:cNvSpPr/>
            <p:nvPr/>
          </p:nvSpPr>
          <p:spPr>
            <a:xfrm flipH="false" flipV="false" rot="0">
              <a:off x="0" y="0"/>
              <a:ext cx="4274726" cy="190460"/>
            </a:xfrm>
            <a:custGeom>
              <a:avLst/>
              <a:gdLst/>
              <a:ahLst/>
              <a:cxnLst/>
              <a:rect r="r" b="b" t="t" l="l"/>
              <a:pathLst>
                <a:path h="190460" w="4274726">
                  <a:moveTo>
                    <a:pt x="0" y="0"/>
                  </a:moveTo>
                  <a:lnTo>
                    <a:pt x="4274726" y="0"/>
                  </a:lnTo>
                  <a:lnTo>
                    <a:pt x="4274726" y="190460"/>
                  </a:lnTo>
                  <a:lnTo>
                    <a:pt x="0" y="190460"/>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38100"/>
              <a:ext cx="4274726" cy="22856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144000" y="1028700"/>
            <a:ext cx="8115300" cy="1120210"/>
            <a:chOff x="0" y="0"/>
            <a:chExt cx="2137363" cy="295035"/>
          </a:xfrm>
        </p:grpSpPr>
        <p:sp>
          <p:nvSpPr>
            <p:cNvPr name="Freeform 6" id="6"/>
            <p:cNvSpPr/>
            <p:nvPr/>
          </p:nvSpPr>
          <p:spPr>
            <a:xfrm flipH="false" flipV="false" rot="0">
              <a:off x="0" y="0"/>
              <a:ext cx="2137363" cy="295035"/>
            </a:xfrm>
            <a:custGeom>
              <a:avLst/>
              <a:gdLst/>
              <a:ahLst/>
              <a:cxnLst/>
              <a:rect r="r" b="b" t="t" l="l"/>
              <a:pathLst>
                <a:path h="295035" w="2137363">
                  <a:moveTo>
                    <a:pt x="0" y="0"/>
                  </a:moveTo>
                  <a:lnTo>
                    <a:pt x="2137363" y="0"/>
                  </a:lnTo>
                  <a:lnTo>
                    <a:pt x="2137363" y="295035"/>
                  </a:lnTo>
                  <a:lnTo>
                    <a:pt x="0" y="295035"/>
                  </a:lnTo>
                  <a:close/>
                </a:path>
              </a:pathLst>
            </a:custGeom>
            <a:solidFill>
              <a:srgbClr val="000000">
                <a:alpha val="0"/>
              </a:srgbClr>
            </a:solidFill>
            <a:ln w="19050" cap="sq">
              <a:solidFill>
                <a:srgbClr val="000000"/>
              </a:solidFill>
              <a:prstDash val="solid"/>
              <a:miter/>
            </a:ln>
          </p:spPr>
        </p:sp>
        <p:sp>
          <p:nvSpPr>
            <p:cNvPr name="TextBox 7" id="7"/>
            <p:cNvSpPr txBox="true"/>
            <p:nvPr/>
          </p:nvSpPr>
          <p:spPr>
            <a:xfrm>
              <a:off x="0" y="-38100"/>
              <a:ext cx="2137363" cy="33313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9456950" y="3031910"/>
            <a:ext cx="360961" cy="360961"/>
          </a:xfrm>
          <a:custGeom>
            <a:avLst/>
            <a:gdLst/>
            <a:ahLst/>
            <a:cxnLst/>
            <a:rect r="r" b="b" t="t" l="l"/>
            <a:pathLst>
              <a:path h="360961" w="360961">
                <a:moveTo>
                  <a:pt x="0" y="0"/>
                </a:moveTo>
                <a:lnTo>
                  <a:pt x="360961" y="0"/>
                </a:lnTo>
                <a:lnTo>
                  <a:pt x="360961" y="360961"/>
                </a:lnTo>
                <a:lnTo>
                  <a:pt x="0" y="360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456950" y="5143500"/>
            <a:ext cx="360961" cy="360961"/>
          </a:xfrm>
          <a:custGeom>
            <a:avLst/>
            <a:gdLst/>
            <a:ahLst/>
            <a:cxnLst/>
            <a:rect r="r" b="b" t="t" l="l"/>
            <a:pathLst>
              <a:path h="360961" w="360961">
                <a:moveTo>
                  <a:pt x="0" y="0"/>
                </a:moveTo>
                <a:lnTo>
                  <a:pt x="360961" y="0"/>
                </a:lnTo>
                <a:lnTo>
                  <a:pt x="360961" y="360961"/>
                </a:lnTo>
                <a:lnTo>
                  <a:pt x="0" y="360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489275" y="6397418"/>
            <a:ext cx="360961" cy="360961"/>
          </a:xfrm>
          <a:custGeom>
            <a:avLst/>
            <a:gdLst/>
            <a:ahLst/>
            <a:cxnLst/>
            <a:rect r="r" b="b" t="t" l="l"/>
            <a:pathLst>
              <a:path h="360961" w="360961">
                <a:moveTo>
                  <a:pt x="0" y="0"/>
                </a:moveTo>
                <a:lnTo>
                  <a:pt x="360961" y="0"/>
                </a:lnTo>
                <a:lnTo>
                  <a:pt x="360961" y="360961"/>
                </a:lnTo>
                <a:lnTo>
                  <a:pt x="0" y="360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829472" y="1448081"/>
            <a:ext cx="6110387" cy="61103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220871">
            <a:off x="1073238" y="1028700"/>
            <a:ext cx="5246391" cy="5246370"/>
            <a:chOff x="0" y="0"/>
            <a:chExt cx="6350025" cy="6350000"/>
          </a:xfrm>
        </p:grpSpPr>
        <p:sp>
          <p:nvSpPr>
            <p:cNvPr name="Freeform 15" id="1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38888" t="0" r="-38888" b="0"/>
              </a:stretch>
            </a:blipFill>
          </p:spPr>
        </p:sp>
      </p:grpSp>
      <p:grpSp>
        <p:nvGrpSpPr>
          <p:cNvPr name="Group 16" id="16"/>
          <p:cNvGrpSpPr/>
          <p:nvPr/>
        </p:nvGrpSpPr>
        <p:grpSpPr>
          <a:xfrm rot="0">
            <a:off x="4009502" y="3291277"/>
            <a:ext cx="4686590" cy="4686571"/>
            <a:chOff x="0" y="0"/>
            <a:chExt cx="6350025" cy="6350000"/>
          </a:xfrm>
        </p:grpSpPr>
        <p:sp>
          <p:nvSpPr>
            <p:cNvPr name="Freeform 17" id="1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25329" t="0" r="-25329" b="0"/>
              </a:stretch>
            </a:blipFill>
          </p:spPr>
        </p:sp>
      </p:grpSp>
      <p:sp>
        <p:nvSpPr>
          <p:cNvPr name="TextBox 18" id="18"/>
          <p:cNvSpPr txBox="true"/>
          <p:nvPr/>
        </p:nvSpPr>
        <p:spPr>
          <a:xfrm rot="0">
            <a:off x="12597552" y="8724335"/>
            <a:ext cx="3988030" cy="306705"/>
          </a:xfrm>
          <a:prstGeom prst="rect">
            <a:avLst/>
          </a:prstGeom>
        </p:spPr>
        <p:txBody>
          <a:bodyPr anchor="t" rtlCol="false" tIns="0" lIns="0" bIns="0" rIns="0">
            <a:spAutoFit/>
          </a:bodyPr>
          <a:lstStyle/>
          <a:p>
            <a:pPr algn="r">
              <a:lnSpc>
                <a:spcPts val="2520"/>
              </a:lnSpc>
              <a:spcBef>
                <a:spcPct val="0"/>
              </a:spcBef>
            </a:pPr>
            <a:r>
              <a:rPr lang="en-US" sz="1800" spc="118">
                <a:solidFill>
                  <a:srgbClr val="000000"/>
                </a:solidFill>
                <a:latin typeface="Lustria"/>
                <a:ea typeface="Lustria"/>
                <a:cs typeface="Lustria"/>
                <a:sym typeface="Lustria"/>
              </a:rPr>
              <a:t>NHÓM 7 </a:t>
            </a:r>
          </a:p>
        </p:txBody>
      </p:sp>
      <p:sp>
        <p:nvSpPr>
          <p:cNvPr name="TextBox 19" id="19"/>
          <p:cNvSpPr txBox="true"/>
          <p:nvPr/>
        </p:nvSpPr>
        <p:spPr>
          <a:xfrm rot="0">
            <a:off x="9304192" y="1197443"/>
            <a:ext cx="7836877" cy="712470"/>
          </a:xfrm>
          <a:prstGeom prst="rect">
            <a:avLst/>
          </a:prstGeom>
        </p:spPr>
        <p:txBody>
          <a:bodyPr anchor="t" rtlCol="false" tIns="0" lIns="0" bIns="0" rIns="0">
            <a:spAutoFit/>
          </a:bodyPr>
          <a:lstStyle/>
          <a:p>
            <a:pPr algn="ctr">
              <a:lnSpc>
                <a:spcPts val="5880"/>
              </a:lnSpc>
              <a:spcBef>
                <a:spcPct val="0"/>
              </a:spcBef>
            </a:pPr>
            <a:r>
              <a:rPr lang="en-US" sz="4200" spc="504">
                <a:solidFill>
                  <a:srgbClr val="000000"/>
                </a:solidFill>
                <a:latin typeface="Lustria"/>
                <a:ea typeface="Lustria"/>
                <a:cs typeface="Lustria"/>
                <a:sym typeface="Lustria"/>
              </a:rPr>
              <a:t>CỞ SỞ LÝ THUYẾT</a:t>
            </a:r>
          </a:p>
        </p:txBody>
      </p:sp>
      <p:sp>
        <p:nvSpPr>
          <p:cNvPr name="TextBox 20" id="20"/>
          <p:cNvSpPr txBox="true"/>
          <p:nvPr/>
        </p:nvSpPr>
        <p:spPr>
          <a:xfrm rot="0">
            <a:off x="10579911" y="3053148"/>
            <a:ext cx="7291547" cy="431292"/>
          </a:xfrm>
          <a:prstGeom prst="rect">
            <a:avLst/>
          </a:prstGeom>
        </p:spPr>
        <p:txBody>
          <a:bodyPr anchor="t" rtlCol="false" tIns="0" lIns="0" bIns="0" rIns="0">
            <a:spAutoFit/>
          </a:bodyPr>
          <a:lstStyle/>
          <a:p>
            <a:pPr algn="l">
              <a:lnSpc>
                <a:spcPts val="3528"/>
              </a:lnSpc>
              <a:spcBef>
                <a:spcPct val="0"/>
              </a:spcBef>
            </a:pPr>
            <a:r>
              <a:rPr lang="en-US" sz="2520" spc="299">
                <a:solidFill>
                  <a:srgbClr val="000000"/>
                </a:solidFill>
                <a:latin typeface="Lustria"/>
                <a:ea typeface="Lustria"/>
                <a:cs typeface="Lustria"/>
                <a:sym typeface="Lustria"/>
              </a:rPr>
              <a:t>VI ĐIỀU KHIỂN ESP8266 NODEMCU</a:t>
            </a:r>
          </a:p>
        </p:txBody>
      </p:sp>
      <p:sp>
        <p:nvSpPr>
          <p:cNvPr name="TextBox 21" id="21"/>
          <p:cNvSpPr txBox="true"/>
          <p:nvPr/>
        </p:nvSpPr>
        <p:spPr>
          <a:xfrm rot="0">
            <a:off x="10579911" y="5164738"/>
            <a:ext cx="5093592" cy="873601"/>
          </a:xfrm>
          <a:prstGeom prst="rect">
            <a:avLst/>
          </a:prstGeom>
        </p:spPr>
        <p:txBody>
          <a:bodyPr anchor="t" rtlCol="false" tIns="0" lIns="0" bIns="0" rIns="0">
            <a:spAutoFit/>
          </a:bodyPr>
          <a:lstStyle/>
          <a:p>
            <a:pPr algn="l">
              <a:lnSpc>
                <a:spcPts val="3521"/>
              </a:lnSpc>
              <a:spcBef>
                <a:spcPct val="0"/>
              </a:spcBef>
            </a:pPr>
            <a:r>
              <a:rPr lang="en-US" sz="2515" spc="299">
                <a:solidFill>
                  <a:srgbClr val="000000"/>
                </a:solidFill>
                <a:latin typeface="Lustria"/>
                <a:ea typeface="Lustria"/>
                <a:cs typeface="Lustria"/>
                <a:sym typeface="Lustria"/>
              </a:rPr>
              <a:t>MODULE RELAY (RƠ-LE ĐIỀU KHIỂN)</a:t>
            </a:r>
          </a:p>
        </p:txBody>
      </p:sp>
      <p:sp>
        <p:nvSpPr>
          <p:cNvPr name="TextBox 22" id="22"/>
          <p:cNvSpPr txBox="true"/>
          <p:nvPr/>
        </p:nvSpPr>
        <p:spPr>
          <a:xfrm rot="0">
            <a:off x="10612236" y="6418656"/>
            <a:ext cx="6890949" cy="873601"/>
          </a:xfrm>
          <a:prstGeom prst="rect">
            <a:avLst/>
          </a:prstGeom>
        </p:spPr>
        <p:txBody>
          <a:bodyPr anchor="t" rtlCol="false" tIns="0" lIns="0" bIns="0" rIns="0">
            <a:spAutoFit/>
          </a:bodyPr>
          <a:lstStyle/>
          <a:p>
            <a:pPr algn="l">
              <a:lnSpc>
                <a:spcPts val="3521"/>
              </a:lnSpc>
              <a:spcBef>
                <a:spcPct val="0"/>
              </a:spcBef>
            </a:pPr>
            <a:r>
              <a:rPr lang="en-US" sz="2515" spc="299">
                <a:solidFill>
                  <a:srgbClr val="000000"/>
                </a:solidFill>
                <a:latin typeface="Lustria"/>
                <a:ea typeface="Lustria"/>
                <a:cs typeface="Lustria"/>
                <a:sym typeface="Lustria"/>
              </a:rPr>
              <a:t>NGUYÊN LÝ HOẠT ĐỘNG CỦA CÔNG TẮC THÔNG MINH</a:t>
            </a:r>
          </a:p>
        </p:txBody>
      </p:sp>
      <p:sp>
        <p:nvSpPr>
          <p:cNvPr name="TextBox 23" id="23"/>
          <p:cNvSpPr txBox="true"/>
          <p:nvPr/>
        </p:nvSpPr>
        <p:spPr>
          <a:xfrm rot="0">
            <a:off x="1702419" y="8724335"/>
            <a:ext cx="3988030" cy="306705"/>
          </a:xfrm>
          <a:prstGeom prst="rect">
            <a:avLst/>
          </a:prstGeom>
        </p:spPr>
        <p:txBody>
          <a:bodyPr anchor="t" rtlCol="false" tIns="0" lIns="0" bIns="0" rIns="0">
            <a:spAutoFit/>
          </a:bodyPr>
          <a:lstStyle/>
          <a:p>
            <a:pPr algn="l">
              <a:lnSpc>
                <a:spcPts val="2520"/>
              </a:lnSpc>
              <a:spcBef>
                <a:spcPct val="0"/>
              </a:spcBef>
            </a:pPr>
            <a:r>
              <a:rPr lang="en-US" sz="1800" spc="118">
                <a:solidFill>
                  <a:srgbClr val="000000"/>
                </a:solidFill>
                <a:latin typeface="Lustria"/>
                <a:ea typeface="Lustria"/>
                <a:cs typeface="Lustria"/>
                <a:sym typeface="Lustria"/>
              </a:rPr>
              <a:t>PAGE 4</a:t>
            </a:r>
          </a:p>
        </p:txBody>
      </p:sp>
      <p:sp>
        <p:nvSpPr>
          <p:cNvPr name="Freeform 24" id="24"/>
          <p:cNvSpPr/>
          <p:nvPr/>
        </p:nvSpPr>
        <p:spPr>
          <a:xfrm flipH="false" flipV="false" rot="0">
            <a:off x="9489275" y="4022872"/>
            <a:ext cx="360961" cy="360961"/>
          </a:xfrm>
          <a:custGeom>
            <a:avLst/>
            <a:gdLst/>
            <a:ahLst/>
            <a:cxnLst/>
            <a:rect r="r" b="b" t="t" l="l"/>
            <a:pathLst>
              <a:path h="360961" w="360961">
                <a:moveTo>
                  <a:pt x="0" y="0"/>
                </a:moveTo>
                <a:lnTo>
                  <a:pt x="360961" y="0"/>
                </a:lnTo>
                <a:lnTo>
                  <a:pt x="360961" y="360962"/>
                </a:lnTo>
                <a:lnTo>
                  <a:pt x="0" y="360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10612236" y="4044110"/>
            <a:ext cx="5093592" cy="428669"/>
          </a:xfrm>
          <a:prstGeom prst="rect">
            <a:avLst/>
          </a:prstGeom>
        </p:spPr>
        <p:txBody>
          <a:bodyPr anchor="t" rtlCol="false" tIns="0" lIns="0" bIns="0" rIns="0">
            <a:spAutoFit/>
          </a:bodyPr>
          <a:lstStyle/>
          <a:p>
            <a:pPr algn="l">
              <a:lnSpc>
                <a:spcPts val="3521"/>
              </a:lnSpc>
              <a:spcBef>
                <a:spcPct val="0"/>
              </a:spcBef>
            </a:pPr>
            <a:r>
              <a:rPr lang="en-US" sz="2515" spc="299">
                <a:solidFill>
                  <a:srgbClr val="000000"/>
                </a:solidFill>
                <a:latin typeface="Lustria"/>
                <a:ea typeface="Lustria"/>
                <a:cs typeface="Lustria"/>
                <a:sym typeface="Lustria"/>
              </a:rPr>
              <a:t>NỀN TẢNG IOT CLOUD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1028700" y="576519"/>
            <a:ext cx="16230600" cy="1310995"/>
            <a:chOff x="0" y="0"/>
            <a:chExt cx="4274726" cy="345283"/>
          </a:xfrm>
        </p:grpSpPr>
        <p:sp>
          <p:nvSpPr>
            <p:cNvPr name="Freeform 3" id="3"/>
            <p:cNvSpPr/>
            <p:nvPr/>
          </p:nvSpPr>
          <p:spPr>
            <a:xfrm flipH="false" flipV="false" rot="0">
              <a:off x="0" y="0"/>
              <a:ext cx="4274726" cy="345283"/>
            </a:xfrm>
            <a:custGeom>
              <a:avLst/>
              <a:gdLst/>
              <a:ahLst/>
              <a:cxnLst/>
              <a:rect r="r" b="b" t="t" l="l"/>
              <a:pathLst>
                <a:path h="345283" w="4274726">
                  <a:moveTo>
                    <a:pt x="0" y="0"/>
                  </a:moveTo>
                  <a:lnTo>
                    <a:pt x="4274726" y="0"/>
                  </a:lnTo>
                  <a:lnTo>
                    <a:pt x="4274726" y="345283"/>
                  </a:lnTo>
                  <a:lnTo>
                    <a:pt x="0" y="345283"/>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57150"/>
              <a:ext cx="4274726" cy="402433"/>
            </a:xfrm>
            <a:prstGeom prst="rect">
              <a:avLst/>
            </a:prstGeom>
          </p:spPr>
          <p:txBody>
            <a:bodyPr anchor="ctr" rtlCol="false" tIns="50800" lIns="50800" bIns="50800" rIns="50800"/>
            <a:lstStyle/>
            <a:p>
              <a:pPr algn="ctr">
                <a:lnSpc>
                  <a:spcPts val="4479"/>
                </a:lnSpc>
              </a:pPr>
              <a:r>
                <a:rPr lang="en-US" sz="3199">
                  <a:solidFill>
                    <a:srgbClr val="000000"/>
                  </a:solidFill>
                  <a:latin typeface="Montserrat"/>
                  <a:ea typeface="Montserrat"/>
                  <a:cs typeface="Montserrat"/>
                  <a:sym typeface="Montserrat"/>
                </a:rPr>
                <a:t>WEBSITE CHÍNH THỨC DÙNG ĐỂ CÀI ĐẶT ARDUINO IDE</a:t>
              </a:r>
            </a:p>
            <a:p>
              <a:pPr algn="ctr">
                <a:lnSpc>
                  <a:spcPts val="4479"/>
                </a:lnSpc>
                <a:spcBef>
                  <a:spcPct val="0"/>
                </a:spcBef>
              </a:pPr>
            </a:p>
          </p:txBody>
        </p:sp>
      </p:grpSp>
      <p:sp>
        <p:nvSpPr>
          <p:cNvPr name="AutoShape 5" id="5"/>
          <p:cNvSpPr/>
          <p:nvPr/>
        </p:nvSpPr>
        <p:spPr>
          <a:xfrm>
            <a:off x="1028700" y="8564065"/>
            <a:ext cx="16225683"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12597552" y="8724335"/>
            <a:ext cx="3988030" cy="306705"/>
          </a:xfrm>
          <a:prstGeom prst="rect">
            <a:avLst/>
          </a:prstGeom>
        </p:spPr>
        <p:txBody>
          <a:bodyPr anchor="t" rtlCol="false" tIns="0" lIns="0" bIns="0" rIns="0">
            <a:spAutoFit/>
          </a:bodyPr>
          <a:lstStyle/>
          <a:p>
            <a:pPr algn="r">
              <a:lnSpc>
                <a:spcPts val="2520"/>
              </a:lnSpc>
              <a:spcBef>
                <a:spcPct val="0"/>
              </a:spcBef>
            </a:pPr>
            <a:r>
              <a:rPr lang="en-US" sz="1800" spc="118">
                <a:solidFill>
                  <a:srgbClr val="000000"/>
                </a:solidFill>
                <a:latin typeface="Lustria"/>
                <a:ea typeface="Lustria"/>
                <a:cs typeface="Lustria"/>
                <a:sym typeface="Lustria"/>
              </a:rPr>
              <a:t>NHÓM 7 </a:t>
            </a:r>
          </a:p>
        </p:txBody>
      </p:sp>
      <p:sp>
        <p:nvSpPr>
          <p:cNvPr name="TextBox 7" id="7"/>
          <p:cNvSpPr txBox="true"/>
          <p:nvPr/>
        </p:nvSpPr>
        <p:spPr>
          <a:xfrm rot="0">
            <a:off x="1702419" y="8724335"/>
            <a:ext cx="3988030" cy="306705"/>
          </a:xfrm>
          <a:prstGeom prst="rect">
            <a:avLst/>
          </a:prstGeom>
        </p:spPr>
        <p:txBody>
          <a:bodyPr anchor="t" rtlCol="false" tIns="0" lIns="0" bIns="0" rIns="0">
            <a:spAutoFit/>
          </a:bodyPr>
          <a:lstStyle/>
          <a:p>
            <a:pPr algn="l">
              <a:lnSpc>
                <a:spcPts val="2520"/>
              </a:lnSpc>
              <a:spcBef>
                <a:spcPct val="0"/>
              </a:spcBef>
            </a:pPr>
            <a:r>
              <a:rPr lang="en-US" sz="1800" spc="118">
                <a:solidFill>
                  <a:srgbClr val="000000"/>
                </a:solidFill>
                <a:latin typeface="Lustria"/>
                <a:ea typeface="Lustria"/>
                <a:cs typeface="Lustria"/>
                <a:sym typeface="Lustria"/>
              </a:rPr>
              <a:t>PAGE 5</a:t>
            </a:r>
          </a:p>
        </p:txBody>
      </p:sp>
      <p:sp>
        <p:nvSpPr>
          <p:cNvPr name="Freeform 8" id="8"/>
          <p:cNvSpPr/>
          <p:nvPr/>
        </p:nvSpPr>
        <p:spPr>
          <a:xfrm flipH="false" flipV="false" rot="0">
            <a:off x="3112594" y="1923684"/>
            <a:ext cx="12062812" cy="6136956"/>
          </a:xfrm>
          <a:custGeom>
            <a:avLst/>
            <a:gdLst/>
            <a:ahLst/>
            <a:cxnLst/>
            <a:rect r="r" b="b" t="t" l="l"/>
            <a:pathLst>
              <a:path h="6136956" w="12062812">
                <a:moveTo>
                  <a:pt x="0" y="0"/>
                </a:moveTo>
                <a:lnTo>
                  <a:pt x="12062812" y="0"/>
                </a:lnTo>
                <a:lnTo>
                  <a:pt x="12062812" y="6136955"/>
                </a:lnTo>
                <a:lnTo>
                  <a:pt x="0" y="6136955"/>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1028700" y="576519"/>
            <a:ext cx="16230600" cy="1270622"/>
            <a:chOff x="0" y="0"/>
            <a:chExt cx="4274726" cy="334649"/>
          </a:xfrm>
        </p:grpSpPr>
        <p:sp>
          <p:nvSpPr>
            <p:cNvPr name="Freeform 3" id="3"/>
            <p:cNvSpPr/>
            <p:nvPr/>
          </p:nvSpPr>
          <p:spPr>
            <a:xfrm flipH="false" flipV="false" rot="0">
              <a:off x="0" y="0"/>
              <a:ext cx="4274726" cy="334649"/>
            </a:xfrm>
            <a:custGeom>
              <a:avLst/>
              <a:gdLst/>
              <a:ahLst/>
              <a:cxnLst/>
              <a:rect r="r" b="b" t="t" l="l"/>
              <a:pathLst>
                <a:path h="334649" w="4274726">
                  <a:moveTo>
                    <a:pt x="0" y="0"/>
                  </a:moveTo>
                  <a:lnTo>
                    <a:pt x="4274726" y="0"/>
                  </a:lnTo>
                  <a:lnTo>
                    <a:pt x="4274726" y="334649"/>
                  </a:lnTo>
                  <a:lnTo>
                    <a:pt x="0" y="334649"/>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66675"/>
              <a:ext cx="4274726" cy="401324"/>
            </a:xfrm>
            <a:prstGeom prst="rect">
              <a:avLst/>
            </a:prstGeom>
          </p:spPr>
          <p:txBody>
            <a:bodyPr anchor="ctr" rtlCol="false" tIns="50800" lIns="50800" bIns="50800" rIns="50800"/>
            <a:lstStyle/>
            <a:p>
              <a:pPr algn="ctr">
                <a:lnSpc>
                  <a:spcPts val="4339"/>
                </a:lnSpc>
              </a:pPr>
              <a:r>
                <a:rPr lang="en-US" sz="3099">
                  <a:solidFill>
                    <a:srgbClr val="000000"/>
                  </a:solidFill>
                  <a:latin typeface="Montserrat"/>
                  <a:ea typeface="Montserrat"/>
                  <a:cs typeface="Montserrat"/>
                  <a:sym typeface="Montserrat"/>
                </a:rPr>
                <a:t>WEBSITE CHÍNH THỨC DÙNG ĐỂ XỬ DỤNG ARDUINO CLOUD</a:t>
              </a:r>
            </a:p>
            <a:p>
              <a:pPr algn="ctr">
                <a:lnSpc>
                  <a:spcPts val="4339"/>
                </a:lnSpc>
                <a:spcBef>
                  <a:spcPct val="0"/>
                </a:spcBef>
              </a:pPr>
            </a:p>
          </p:txBody>
        </p:sp>
      </p:grpSp>
      <p:sp>
        <p:nvSpPr>
          <p:cNvPr name="AutoShape 5" id="5"/>
          <p:cNvSpPr/>
          <p:nvPr/>
        </p:nvSpPr>
        <p:spPr>
          <a:xfrm>
            <a:off x="1028700" y="8564065"/>
            <a:ext cx="16225683"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2761751" y="2143964"/>
            <a:ext cx="12858037" cy="6220075"/>
          </a:xfrm>
          <a:custGeom>
            <a:avLst/>
            <a:gdLst/>
            <a:ahLst/>
            <a:cxnLst/>
            <a:rect r="r" b="b" t="t" l="l"/>
            <a:pathLst>
              <a:path h="6220075" w="12858037">
                <a:moveTo>
                  <a:pt x="0" y="0"/>
                </a:moveTo>
                <a:lnTo>
                  <a:pt x="12858037" y="0"/>
                </a:lnTo>
                <a:lnTo>
                  <a:pt x="12858037" y="6220076"/>
                </a:lnTo>
                <a:lnTo>
                  <a:pt x="0" y="6220076"/>
                </a:lnTo>
                <a:lnTo>
                  <a:pt x="0" y="0"/>
                </a:lnTo>
                <a:close/>
              </a:path>
            </a:pathLst>
          </a:custGeom>
          <a:blipFill>
            <a:blip r:embed="rId2"/>
            <a:stretch>
              <a:fillRect l="0" t="0" r="0" b="0"/>
            </a:stretch>
          </a:blipFill>
        </p:spPr>
      </p:sp>
      <p:sp>
        <p:nvSpPr>
          <p:cNvPr name="TextBox 7" id="7"/>
          <p:cNvSpPr txBox="true"/>
          <p:nvPr/>
        </p:nvSpPr>
        <p:spPr>
          <a:xfrm rot="0">
            <a:off x="12597552" y="8724335"/>
            <a:ext cx="3988030" cy="306705"/>
          </a:xfrm>
          <a:prstGeom prst="rect">
            <a:avLst/>
          </a:prstGeom>
        </p:spPr>
        <p:txBody>
          <a:bodyPr anchor="t" rtlCol="false" tIns="0" lIns="0" bIns="0" rIns="0">
            <a:spAutoFit/>
          </a:bodyPr>
          <a:lstStyle/>
          <a:p>
            <a:pPr algn="r">
              <a:lnSpc>
                <a:spcPts val="2520"/>
              </a:lnSpc>
              <a:spcBef>
                <a:spcPct val="0"/>
              </a:spcBef>
            </a:pPr>
            <a:r>
              <a:rPr lang="en-US" sz="1800" spc="118">
                <a:solidFill>
                  <a:srgbClr val="000000"/>
                </a:solidFill>
                <a:latin typeface="Lustria"/>
                <a:ea typeface="Lustria"/>
                <a:cs typeface="Lustria"/>
                <a:sym typeface="Lustria"/>
              </a:rPr>
              <a:t>NHÓM 7 </a:t>
            </a:r>
          </a:p>
        </p:txBody>
      </p:sp>
      <p:sp>
        <p:nvSpPr>
          <p:cNvPr name="TextBox 8" id="8"/>
          <p:cNvSpPr txBox="true"/>
          <p:nvPr/>
        </p:nvSpPr>
        <p:spPr>
          <a:xfrm rot="0">
            <a:off x="1702419" y="8724335"/>
            <a:ext cx="3988030" cy="306705"/>
          </a:xfrm>
          <a:prstGeom prst="rect">
            <a:avLst/>
          </a:prstGeom>
        </p:spPr>
        <p:txBody>
          <a:bodyPr anchor="t" rtlCol="false" tIns="0" lIns="0" bIns="0" rIns="0">
            <a:spAutoFit/>
          </a:bodyPr>
          <a:lstStyle/>
          <a:p>
            <a:pPr algn="l">
              <a:lnSpc>
                <a:spcPts val="2520"/>
              </a:lnSpc>
              <a:spcBef>
                <a:spcPct val="0"/>
              </a:spcBef>
            </a:pPr>
            <a:r>
              <a:rPr lang="en-US" sz="1800" spc="118">
                <a:solidFill>
                  <a:srgbClr val="000000"/>
                </a:solidFill>
                <a:latin typeface="Lustria"/>
                <a:ea typeface="Lustria"/>
                <a:cs typeface="Lustria"/>
                <a:sym typeface="Lustria"/>
              </a:rPr>
              <a:t>PAGE 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1028700" y="576519"/>
            <a:ext cx="16230600" cy="1179446"/>
            <a:chOff x="0" y="0"/>
            <a:chExt cx="4274726" cy="310636"/>
          </a:xfrm>
        </p:grpSpPr>
        <p:sp>
          <p:nvSpPr>
            <p:cNvPr name="Freeform 3" id="3"/>
            <p:cNvSpPr/>
            <p:nvPr/>
          </p:nvSpPr>
          <p:spPr>
            <a:xfrm flipH="false" flipV="false" rot="0">
              <a:off x="0" y="0"/>
              <a:ext cx="4274726" cy="310636"/>
            </a:xfrm>
            <a:custGeom>
              <a:avLst/>
              <a:gdLst/>
              <a:ahLst/>
              <a:cxnLst/>
              <a:rect r="r" b="b" t="t" l="l"/>
              <a:pathLst>
                <a:path h="310636" w="4274726">
                  <a:moveTo>
                    <a:pt x="0" y="0"/>
                  </a:moveTo>
                  <a:lnTo>
                    <a:pt x="4274726" y="0"/>
                  </a:lnTo>
                  <a:lnTo>
                    <a:pt x="4274726" y="310636"/>
                  </a:lnTo>
                  <a:lnTo>
                    <a:pt x="0" y="310636"/>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66675"/>
              <a:ext cx="4274726" cy="377311"/>
            </a:xfrm>
            <a:prstGeom prst="rect">
              <a:avLst/>
            </a:prstGeom>
          </p:spPr>
          <p:txBody>
            <a:bodyPr anchor="ctr" rtlCol="false" tIns="50800" lIns="50800" bIns="50800" rIns="50800"/>
            <a:lstStyle/>
            <a:p>
              <a:pPr algn="ctr">
                <a:lnSpc>
                  <a:spcPts val="4339"/>
                </a:lnSpc>
                <a:spcBef>
                  <a:spcPct val="0"/>
                </a:spcBef>
              </a:pPr>
              <a:r>
                <a:rPr lang="en-US" sz="3099">
                  <a:solidFill>
                    <a:srgbClr val="000000"/>
                  </a:solidFill>
                  <a:latin typeface="Montserrat"/>
                  <a:ea typeface="Montserrat"/>
                  <a:cs typeface="Montserrat"/>
                  <a:sym typeface="Montserrat"/>
                </a:rPr>
                <a:t>KẾT NỐI</a:t>
              </a:r>
            </a:p>
          </p:txBody>
        </p:sp>
      </p:grpSp>
      <p:sp>
        <p:nvSpPr>
          <p:cNvPr name="AutoShape 5" id="5"/>
          <p:cNvSpPr/>
          <p:nvPr/>
        </p:nvSpPr>
        <p:spPr>
          <a:xfrm>
            <a:off x="1028700" y="8564065"/>
            <a:ext cx="16225683"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1028700" y="3052656"/>
            <a:ext cx="3532955" cy="3532955"/>
          </a:xfrm>
          <a:custGeom>
            <a:avLst/>
            <a:gdLst/>
            <a:ahLst/>
            <a:cxnLst/>
            <a:rect r="r" b="b" t="t" l="l"/>
            <a:pathLst>
              <a:path h="3532955" w="3532955">
                <a:moveTo>
                  <a:pt x="0" y="0"/>
                </a:moveTo>
                <a:lnTo>
                  <a:pt x="3532955" y="0"/>
                </a:lnTo>
                <a:lnTo>
                  <a:pt x="3532955" y="3532955"/>
                </a:lnTo>
                <a:lnTo>
                  <a:pt x="0" y="3532955"/>
                </a:lnTo>
                <a:lnTo>
                  <a:pt x="0" y="0"/>
                </a:lnTo>
                <a:close/>
              </a:path>
            </a:pathLst>
          </a:custGeom>
          <a:blipFill>
            <a:blip r:embed="rId2"/>
            <a:stretch>
              <a:fillRect l="0" t="0" r="0" b="0"/>
            </a:stretch>
          </a:blipFill>
        </p:spPr>
      </p:sp>
      <p:sp>
        <p:nvSpPr>
          <p:cNvPr name="Freeform 7" id="7"/>
          <p:cNvSpPr/>
          <p:nvPr/>
        </p:nvSpPr>
        <p:spPr>
          <a:xfrm flipH="false" flipV="false" rot="0">
            <a:off x="5285473" y="3052656"/>
            <a:ext cx="6588261" cy="3532955"/>
          </a:xfrm>
          <a:custGeom>
            <a:avLst/>
            <a:gdLst/>
            <a:ahLst/>
            <a:cxnLst/>
            <a:rect r="r" b="b" t="t" l="l"/>
            <a:pathLst>
              <a:path h="3532955" w="6588261">
                <a:moveTo>
                  <a:pt x="0" y="0"/>
                </a:moveTo>
                <a:lnTo>
                  <a:pt x="6588261" y="0"/>
                </a:lnTo>
                <a:lnTo>
                  <a:pt x="6588261" y="3532955"/>
                </a:lnTo>
                <a:lnTo>
                  <a:pt x="0" y="3532955"/>
                </a:lnTo>
                <a:lnTo>
                  <a:pt x="0" y="0"/>
                </a:lnTo>
                <a:close/>
              </a:path>
            </a:pathLst>
          </a:custGeom>
          <a:blipFill>
            <a:blip r:embed="rId3"/>
            <a:stretch>
              <a:fillRect l="0" t="0" r="0" b="0"/>
            </a:stretch>
          </a:blipFill>
        </p:spPr>
      </p:sp>
      <p:sp>
        <p:nvSpPr>
          <p:cNvPr name="Freeform 8" id="8"/>
          <p:cNvSpPr/>
          <p:nvPr/>
        </p:nvSpPr>
        <p:spPr>
          <a:xfrm flipH="false" flipV="false" rot="0">
            <a:off x="12720306" y="2549637"/>
            <a:ext cx="4538994" cy="4538994"/>
          </a:xfrm>
          <a:custGeom>
            <a:avLst/>
            <a:gdLst/>
            <a:ahLst/>
            <a:cxnLst/>
            <a:rect r="r" b="b" t="t" l="l"/>
            <a:pathLst>
              <a:path h="4538994" w="4538994">
                <a:moveTo>
                  <a:pt x="0" y="0"/>
                </a:moveTo>
                <a:lnTo>
                  <a:pt x="4538994" y="0"/>
                </a:lnTo>
                <a:lnTo>
                  <a:pt x="4538994" y="4538994"/>
                </a:lnTo>
                <a:lnTo>
                  <a:pt x="0" y="4538994"/>
                </a:lnTo>
                <a:lnTo>
                  <a:pt x="0" y="0"/>
                </a:lnTo>
                <a:close/>
              </a:path>
            </a:pathLst>
          </a:custGeom>
          <a:blipFill>
            <a:blip r:embed="rId4"/>
            <a:stretch>
              <a:fillRect l="0" t="0" r="0" b="0"/>
            </a:stretch>
          </a:blipFill>
        </p:spPr>
      </p:sp>
      <p:sp>
        <p:nvSpPr>
          <p:cNvPr name="TextBox 9" id="9"/>
          <p:cNvSpPr txBox="true"/>
          <p:nvPr/>
        </p:nvSpPr>
        <p:spPr>
          <a:xfrm rot="0">
            <a:off x="12597552" y="8724335"/>
            <a:ext cx="3988030" cy="306705"/>
          </a:xfrm>
          <a:prstGeom prst="rect">
            <a:avLst/>
          </a:prstGeom>
        </p:spPr>
        <p:txBody>
          <a:bodyPr anchor="t" rtlCol="false" tIns="0" lIns="0" bIns="0" rIns="0">
            <a:spAutoFit/>
          </a:bodyPr>
          <a:lstStyle/>
          <a:p>
            <a:pPr algn="r">
              <a:lnSpc>
                <a:spcPts val="2520"/>
              </a:lnSpc>
              <a:spcBef>
                <a:spcPct val="0"/>
              </a:spcBef>
            </a:pPr>
            <a:r>
              <a:rPr lang="en-US" sz="1800" spc="118">
                <a:solidFill>
                  <a:srgbClr val="000000"/>
                </a:solidFill>
                <a:latin typeface="Lustria"/>
                <a:ea typeface="Lustria"/>
                <a:cs typeface="Lustria"/>
                <a:sym typeface="Lustria"/>
              </a:rPr>
              <a:t>NHÓM 7 </a:t>
            </a:r>
          </a:p>
        </p:txBody>
      </p:sp>
      <p:sp>
        <p:nvSpPr>
          <p:cNvPr name="TextBox 10" id="10"/>
          <p:cNvSpPr txBox="true"/>
          <p:nvPr/>
        </p:nvSpPr>
        <p:spPr>
          <a:xfrm rot="0">
            <a:off x="1702419" y="8724335"/>
            <a:ext cx="3988030" cy="306705"/>
          </a:xfrm>
          <a:prstGeom prst="rect">
            <a:avLst/>
          </a:prstGeom>
        </p:spPr>
        <p:txBody>
          <a:bodyPr anchor="t" rtlCol="false" tIns="0" lIns="0" bIns="0" rIns="0">
            <a:spAutoFit/>
          </a:bodyPr>
          <a:lstStyle/>
          <a:p>
            <a:pPr algn="l">
              <a:lnSpc>
                <a:spcPts val="2520"/>
              </a:lnSpc>
              <a:spcBef>
                <a:spcPct val="0"/>
              </a:spcBef>
            </a:pPr>
            <a:r>
              <a:rPr lang="en-US" sz="1800" spc="118">
                <a:solidFill>
                  <a:srgbClr val="000000"/>
                </a:solidFill>
                <a:latin typeface="Lustria"/>
                <a:ea typeface="Lustria"/>
                <a:cs typeface="Lustria"/>
                <a:sym typeface="Lustria"/>
              </a:rPr>
              <a:t>PAGE 7</a:t>
            </a:r>
          </a:p>
        </p:txBody>
      </p:sp>
      <p:sp>
        <p:nvSpPr>
          <p:cNvPr name="TextBox 11" id="11"/>
          <p:cNvSpPr txBox="true"/>
          <p:nvPr/>
        </p:nvSpPr>
        <p:spPr>
          <a:xfrm rot="0">
            <a:off x="1539849" y="7404761"/>
            <a:ext cx="3021806" cy="481331"/>
          </a:xfrm>
          <a:prstGeom prst="rect">
            <a:avLst/>
          </a:prstGeom>
        </p:spPr>
        <p:txBody>
          <a:bodyPr anchor="t" rtlCol="false" tIns="0" lIns="0" bIns="0" rIns="0">
            <a:spAutoFit/>
          </a:bodyPr>
          <a:lstStyle/>
          <a:p>
            <a:pPr algn="ctr">
              <a:lnSpc>
                <a:spcPts val="3919"/>
              </a:lnSpc>
              <a:spcBef>
                <a:spcPct val="0"/>
              </a:spcBef>
            </a:pPr>
            <a:r>
              <a:rPr lang="en-US" sz="2799" spc="184">
                <a:solidFill>
                  <a:srgbClr val="000000"/>
                </a:solidFill>
                <a:latin typeface="Lustria"/>
                <a:ea typeface="Lustria"/>
                <a:cs typeface="Lustria"/>
                <a:sym typeface="Lustria"/>
              </a:rPr>
              <a:t>GOOGLE HOME</a:t>
            </a:r>
          </a:p>
        </p:txBody>
      </p:sp>
      <p:sp>
        <p:nvSpPr>
          <p:cNvPr name="TextBox 12" id="12"/>
          <p:cNvSpPr txBox="true"/>
          <p:nvPr/>
        </p:nvSpPr>
        <p:spPr>
          <a:xfrm rot="0">
            <a:off x="7136449" y="7404761"/>
            <a:ext cx="3361075" cy="481331"/>
          </a:xfrm>
          <a:prstGeom prst="rect">
            <a:avLst/>
          </a:prstGeom>
        </p:spPr>
        <p:txBody>
          <a:bodyPr anchor="t" rtlCol="false" tIns="0" lIns="0" bIns="0" rIns="0">
            <a:spAutoFit/>
          </a:bodyPr>
          <a:lstStyle/>
          <a:p>
            <a:pPr algn="ctr">
              <a:lnSpc>
                <a:spcPts val="3919"/>
              </a:lnSpc>
              <a:spcBef>
                <a:spcPct val="0"/>
              </a:spcBef>
            </a:pPr>
            <a:r>
              <a:rPr lang="en-US" sz="2799" spc="184">
                <a:solidFill>
                  <a:srgbClr val="000000"/>
                </a:solidFill>
                <a:latin typeface="Lustria"/>
                <a:ea typeface="Lustria"/>
                <a:cs typeface="Lustria"/>
                <a:sym typeface="Lustria"/>
              </a:rPr>
              <a:t>ARDUINO CLOUD</a:t>
            </a:r>
          </a:p>
        </p:txBody>
      </p:sp>
      <p:sp>
        <p:nvSpPr>
          <p:cNvPr name="TextBox 13" id="13"/>
          <p:cNvSpPr txBox="true"/>
          <p:nvPr/>
        </p:nvSpPr>
        <p:spPr>
          <a:xfrm rot="0">
            <a:off x="13307358" y="7404761"/>
            <a:ext cx="2568416" cy="481331"/>
          </a:xfrm>
          <a:prstGeom prst="rect">
            <a:avLst/>
          </a:prstGeom>
        </p:spPr>
        <p:txBody>
          <a:bodyPr anchor="t" rtlCol="false" tIns="0" lIns="0" bIns="0" rIns="0">
            <a:spAutoFit/>
          </a:bodyPr>
          <a:lstStyle/>
          <a:p>
            <a:pPr algn="ctr">
              <a:lnSpc>
                <a:spcPts val="3919"/>
              </a:lnSpc>
              <a:spcBef>
                <a:spcPct val="0"/>
              </a:spcBef>
            </a:pPr>
            <a:r>
              <a:rPr lang="en-US" sz="2799" spc="184">
                <a:solidFill>
                  <a:srgbClr val="000000"/>
                </a:solidFill>
                <a:latin typeface="Lustria"/>
                <a:ea typeface="Lustria"/>
                <a:cs typeface="Lustria"/>
                <a:sym typeface="Lustria"/>
              </a:rPr>
              <a:t>APPLE HOME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9F5"/>
        </a:solidFill>
      </p:bgPr>
    </p:bg>
    <p:spTree>
      <p:nvGrpSpPr>
        <p:cNvPr id="1" name=""/>
        <p:cNvGrpSpPr/>
        <p:nvPr/>
      </p:nvGrpSpPr>
      <p:grpSpPr>
        <a:xfrm>
          <a:off x="0" y="0"/>
          <a:ext cx="0" cy="0"/>
          <a:chOff x="0" y="0"/>
          <a:chExt cx="0" cy="0"/>
        </a:xfrm>
      </p:grpSpPr>
      <p:sp>
        <p:nvSpPr>
          <p:cNvPr name="TextBox 2" id="2"/>
          <p:cNvSpPr txBox="true"/>
          <p:nvPr/>
        </p:nvSpPr>
        <p:spPr>
          <a:xfrm rot="0">
            <a:off x="875733" y="557892"/>
            <a:ext cx="10207858" cy="1384300"/>
          </a:xfrm>
          <a:prstGeom prst="rect">
            <a:avLst/>
          </a:prstGeom>
        </p:spPr>
        <p:txBody>
          <a:bodyPr anchor="t" rtlCol="false" tIns="0" lIns="0" bIns="0" rIns="0">
            <a:spAutoFit/>
          </a:bodyPr>
          <a:lstStyle/>
          <a:p>
            <a:pPr algn="l">
              <a:lnSpc>
                <a:spcPts val="5600"/>
              </a:lnSpc>
            </a:pPr>
            <a:r>
              <a:rPr lang="en-US" sz="4000" spc="480">
                <a:solidFill>
                  <a:srgbClr val="000000"/>
                </a:solidFill>
                <a:latin typeface="Lustria"/>
                <a:ea typeface="Lustria"/>
                <a:cs typeface="Lustria"/>
                <a:sym typeface="Lustria"/>
              </a:rPr>
              <a:t>LẬP TRÌNH VỚI THIẾT BỊ ESP8266</a:t>
            </a:r>
          </a:p>
          <a:p>
            <a:pPr algn="l">
              <a:lnSpc>
                <a:spcPts val="5600"/>
              </a:lnSpc>
              <a:spcBef>
                <a:spcPct val="0"/>
              </a:spcBef>
            </a:pPr>
          </a:p>
        </p:txBody>
      </p:sp>
      <p:sp>
        <p:nvSpPr>
          <p:cNvPr name="TextBox 3" id="3"/>
          <p:cNvSpPr txBox="true"/>
          <p:nvPr/>
        </p:nvSpPr>
        <p:spPr>
          <a:xfrm rot="0">
            <a:off x="875733" y="1885042"/>
            <a:ext cx="14968626" cy="5929630"/>
          </a:xfrm>
          <a:prstGeom prst="rect">
            <a:avLst/>
          </a:prstGeom>
        </p:spPr>
        <p:txBody>
          <a:bodyPr anchor="t" rtlCol="false" tIns="0" lIns="0" bIns="0" rIns="0">
            <a:spAutoFit/>
          </a:bodyPr>
          <a:lstStyle/>
          <a:p>
            <a:pPr algn="l">
              <a:lnSpc>
                <a:spcPts val="3919"/>
              </a:lnSpc>
            </a:pPr>
            <a:r>
              <a:rPr lang="en-US" sz="2799">
                <a:solidFill>
                  <a:srgbClr val="000000"/>
                </a:solidFill>
                <a:latin typeface="Inria Serif"/>
                <a:ea typeface="Inria Serif"/>
                <a:cs typeface="Inria Serif"/>
                <a:sym typeface="Inria Serif"/>
              </a:rPr>
              <a:t>Là một bộ vi điều khiển (MCU) giá rẻ được thiết kế bởi Espressif Systems, tích hợp khả năng kết nối Wi-Fi theo chuẩn 802.11 b/g/n, và có thể hoạt động độc lập hoặc kết hợp với các vi điều khiển khác như Arduino:</a:t>
            </a:r>
          </a:p>
          <a:p>
            <a:pPr algn="l" marL="604516" indent="-302258" lvl="1">
              <a:lnSpc>
                <a:spcPts val="3919"/>
              </a:lnSpc>
              <a:buFont typeface="Arial"/>
              <a:buChar char="•"/>
            </a:pPr>
            <a:r>
              <a:rPr lang="en-US" sz="2799">
                <a:solidFill>
                  <a:srgbClr val="000000"/>
                </a:solidFill>
                <a:latin typeface="Inria Serif"/>
                <a:ea typeface="Inria Serif"/>
                <a:cs typeface="Inria Serif"/>
                <a:sym typeface="Inria Serif"/>
              </a:rPr>
              <a:t>Vi điều khiển MCU 32bit 80MHz - 160MHz</a:t>
            </a:r>
          </a:p>
          <a:p>
            <a:pPr algn="l" marL="604516" indent="-302258" lvl="1">
              <a:lnSpc>
                <a:spcPts val="3919"/>
              </a:lnSpc>
              <a:buFont typeface="Arial"/>
              <a:buChar char="•"/>
            </a:pPr>
            <a:r>
              <a:rPr lang="en-US" sz="2799">
                <a:solidFill>
                  <a:srgbClr val="000000"/>
                </a:solidFill>
                <a:latin typeface="Inria Serif"/>
                <a:ea typeface="Inria Serif"/>
                <a:cs typeface="Inria Serif"/>
                <a:sym typeface="Inria Serif"/>
              </a:rPr>
              <a:t>SRAM: 50KB - 64KB</a:t>
            </a:r>
          </a:p>
          <a:p>
            <a:pPr algn="l" marL="604516" indent="-302258" lvl="1">
              <a:lnSpc>
                <a:spcPts val="3919"/>
              </a:lnSpc>
              <a:buFont typeface="Arial"/>
              <a:buChar char="•"/>
            </a:pPr>
            <a:r>
              <a:rPr lang="en-US" sz="2799">
                <a:solidFill>
                  <a:srgbClr val="000000"/>
                </a:solidFill>
                <a:latin typeface="Inria Serif"/>
                <a:ea typeface="Inria Serif"/>
                <a:cs typeface="Inria Serif"/>
                <a:sym typeface="Inria Serif"/>
              </a:rPr>
              <a:t>Cổng Micro USB</a:t>
            </a:r>
          </a:p>
          <a:p>
            <a:pPr algn="l" marL="604516" indent="-302258" lvl="1">
              <a:lnSpc>
                <a:spcPts val="3919"/>
              </a:lnSpc>
              <a:buFont typeface="Arial"/>
              <a:buChar char="•"/>
            </a:pPr>
            <a:r>
              <a:rPr lang="en-US" sz="2799">
                <a:solidFill>
                  <a:srgbClr val="000000"/>
                </a:solidFill>
                <a:latin typeface="Inria Serif"/>
                <a:ea typeface="Inria Serif"/>
                <a:cs typeface="Inria Serif"/>
                <a:sym typeface="Inria Serif"/>
              </a:rPr>
              <a:t>ROM: 64KB (ROM boot). </a:t>
            </a:r>
          </a:p>
          <a:p>
            <a:pPr algn="l" marL="604516" indent="-302258" lvl="1">
              <a:lnSpc>
                <a:spcPts val="3919"/>
              </a:lnSpc>
              <a:buFont typeface="Arial"/>
              <a:buChar char="•"/>
            </a:pPr>
            <a:r>
              <a:rPr lang="en-US" sz="2799">
                <a:solidFill>
                  <a:srgbClr val="000000"/>
                </a:solidFill>
                <a:latin typeface="Inria Serif"/>
                <a:ea typeface="Inria Serif"/>
                <a:cs typeface="Inria Serif"/>
                <a:sym typeface="Inria Serif"/>
              </a:rPr>
              <a:t>Flash: 512KB - 4MB tùy phiên bản</a:t>
            </a:r>
          </a:p>
          <a:p>
            <a:pPr algn="l" marL="604516" indent="-302258" lvl="1">
              <a:lnSpc>
                <a:spcPts val="3919"/>
              </a:lnSpc>
              <a:buFont typeface="Arial"/>
              <a:buChar char="•"/>
            </a:pPr>
            <a:r>
              <a:rPr lang="en-US" sz="2799">
                <a:solidFill>
                  <a:srgbClr val="000000"/>
                </a:solidFill>
                <a:latin typeface="Inria Serif"/>
                <a:ea typeface="Inria Serif"/>
                <a:cs typeface="Inria Serif"/>
                <a:sym typeface="Inria Serif"/>
              </a:rPr>
              <a:t>GPIO (chân giao tiếp với cảm</a:t>
            </a:r>
          </a:p>
          <a:p>
            <a:pPr algn="l">
              <a:lnSpc>
                <a:spcPts val="3919"/>
              </a:lnSpc>
            </a:pPr>
            <a:r>
              <a:rPr lang="en-US" sz="2799">
                <a:solidFill>
                  <a:srgbClr val="000000"/>
                </a:solidFill>
                <a:latin typeface="Inria Serif"/>
                <a:ea typeface="Inria Serif"/>
                <a:cs typeface="Inria Serif"/>
                <a:sym typeface="Inria Serif"/>
              </a:rPr>
              <a:t> biến, mạch điện tử)</a:t>
            </a:r>
          </a:p>
          <a:p>
            <a:pPr algn="l" marL="604516" indent="-302258" lvl="1">
              <a:lnSpc>
                <a:spcPts val="3919"/>
              </a:lnSpc>
              <a:buFont typeface="Arial"/>
              <a:buChar char="•"/>
            </a:pPr>
            <a:r>
              <a:rPr lang="en-US" sz="2799">
                <a:solidFill>
                  <a:srgbClr val="000000"/>
                </a:solidFill>
                <a:latin typeface="Inria Serif"/>
                <a:ea typeface="Inria Serif"/>
                <a:cs typeface="Inria Serif"/>
                <a:sym typeface="Inria Serif"/>
              </a:rPr>
              <a:t>Điện áp hoạt động: 3.0V - 3.6V</a:t>
            </a:r>
          </a:p>
          <a:p>
            <a:pPr algn="l">
              <a:lnSpc>
                <a:spcPts val="3919"/>
              </a:lnSpc>
              <a:spcBef>
                <a:spcPct val="0"/>
              </a:spcBef>
            </a:pPr>
          </a:p>
        </p:txBody>
      </p:sp>
      <p:sp>
        <p:nvSpPr>
          <p:cNvPr name="Freeform 4" id="4"/>
          <p:cNvSpPr/>
          <p:nvPr/>
        </p:nvSpPr>
        <p:spPr>
          <a:xfrm flipH="false" flipV="false" rot="0">
            <a:off x="9144000" y="3725213"/>
            <a:ext cx="8818921" cy="6240999"/>
          </a:xfrm>
          <a:custGeom>
            <a:avLst/>
            <a:gdLst/>
            <a:ahLst/>
            <a:cxnLst/>
            <a:rect r="r" b="b" t="t" l="l"/>
            <a:pathLst>
              <a:path h="6240999" w="8818921">
                <a:moveTo>
                  <a:pt x="0" y="0"/>
                </a:moveTo>
                <a:lnTo>
                  <a:pt x="8818921" y="0"/>
                </a:lnTo>
                <a:lnTo>
                  <a:pt x="8818921" y="6241000"/>
                </a:lnTo>
                <a:lnTo>
                  <a:pt x="0" y="6241000"/>
                </a:lnTo>
                <a:lnTo>
                  <a:pt x="0" y="0"/>
                </a:lnTo>
                <a:close/>
              </a:path>
            </a:pathLst>
          </a:custGeom>
          <a:blipFill>
            <a:blip r:embed="rId2"/>
            <a:stretch>
              <a:fillRect l="-2941" t="-2985" r="-6380" b="0"/>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FFF9F5"/>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1028700" y="8564065"/>
            <a:ext cx="16225683"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4072051" y="3776199"/>
            <a:ext cx="10143898" cy="995680"/>
          </a:xfrm>
          <a:prstGeom prst="rect">
            <a:avLst/>
          </a:prstGeom>
        </p:spPr>
        <p:txBody>
          <a:bodyPr anchor="t" rtlCol="false" tIns="0" lIns="0" bIns="0" rIns="0">
            <a:spAutoFit/>
          </a:bodyPr>
          <a:lstStyle/>
          <a:p>
            <a:pPr algn="ctr">
              <a:lnSpc>
                <a:spcPts val="8120"/>
              </a:lnSpc>
              <a:spcBef>
                <a:spcPct val="0"/>
              </a:spcBef>
            </a:pPr>
            <a:r>
              <a:rPr lang="en-US" sz="5800" spc="696">
                <a:solidFill>
                  <a:srgbClr val="000000"/>
                </a:solidFill>
                <a:latin typeface="Lustria"/>
                <a:ea typeface="Lustria"/>
                <a:cs typeface="Lustria"/>
                <a:sym typeface="Lustria"/>
              </a:rPr>
              <a:t>THIẾT BỊ PHẦN CỨNG</a:t>
            </a:r>
          </a:p>
        </p:txBody>
      </p:sp>
      <p:sp>
        <p:nvSpPr>
          <p:cNvPr name="TextBox 7" id="7"/>
          <p:cNvSpPr txBox="true"/>
          <p:nvPr/>
        </p:nvSpPr>
        <p:spPr>
          <a:xfrm rot="0">
            <a:off x="12597552" y="8724335"/>
            <a:ext cx="3988030" cy="306705"/>
          </a:xfrm>
          <a:prstGeom prst="rect">
            <a:avLst/>
          </a:prstGeom>
        </p:spPr>
        <p:txBody>
          <a:bodyPr anchor="t" rtlCol="false" tIns="0" lIns="0" bIns="0" rIns="0">
            <a:spAutoFit/>
          </a:bodyPr>
          <a:lstStyle/>
          <a:p>
            <a:pPr algn="r">
              <a:lnSpc>
                <a:spcPts val="2520"/>
              </a:lnSpc>
              <a:spcBef>
                <a:spcPct val="0"/>
              </a:spcBef>
            </a:pPr>
            <a:r>
              <a:rPr lang="en-US" sz="1800" spc="118">
                <a:solidFill>
                  <a:srgbClr val="000000"/>
                </a:solidFill>
                <a:latin typeface="Lustria"/>
                <a:ea typeface="Lustria"/>
                <a:cs typeface="Lustria"/>
                <a:sym typeface="Lustria"/>
              </a:rPr>
              <a:t>NHÓM 7</a:t>
            </a:r>
            <a:r>
              <a:rPr lang="en-US" sz="1800" spc="118">
                <a:solidFill>
                  <a:srgbClr val="000000"/>
                </a:solidFill>
                <a:latin typeface="Lustria"/>
                <a:ea typeface="Lustria"/>
                <a:cs typeface="Lustria"/>
                <a:sym typeface="Lustria"/>
              </a:rPr>
              <a:t> </a:t>
            </a:r>
          </a:p>
        </p:txBody>
      </p:sp>
      <p:sp>
        <p:nvSpPr>
          <p:cNvPr name="TextBox 8" id="8"/>
          <p:cNvSpPr txBox="true"/>
          <p:nvPr/>
        </p:nvSpPr>
        <p:spPr>
          <a:xfrm rot="0">
            <a:off x="1702419" y="8724335"/>
            <a:ext cx="3988030" cy="306705"/>
          </a:xfrm>
          <a:prstGeom prst="rect">
            <a:avLst/>
          </a:prstGeom>
        </p:spPr>
        <p:txBody>
          <a:bodyPr anchor="t" rtlCol="false" tIns="0" lIns="0" bIns="0" rIns="0">
            <a:spAutoFit/>
          </a:bodyPr>
          <a:lstStyle/>
          <a:p>
            <a:pPr algn="l">
              <a:lnSpc>
                <a:spcPts val="2520"/>
              </a:lnSpc>
              <a:spcBef>
                <a:spcPct val="0"/>
              </a:spcBef>
            </a:pPr>
            <a:r>
              <a:rPr lang="en-US" sz="1800" spc="118">
                <a:solidFill>
                  <a:srgbClr val="000000"/>
                </a:solidFill>
                <a:latin typeface="Lustria"/>
                <a:ea typeface="Lustria"/>
                <a:cs typeface="Lustria"/>
                <a:sym typeface="Lustria"/>
              </a:rPr>
              <a:t>PAGE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DAG3aHnaMwU</dc:identifier>
  <dcterms:modified xsi:type="dcterms:W3CDTF">2011-08-01T06:04:30Z</dcterms:modified>
  <cp:revision>1</cp:revision>
  <dc:title>Nhóm 7 _ DOAN02</dc:title>
</cp:coreProperties>
</file>